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4" r:id="rId2"/>
    <p:sldId id="275" r:id="rId3"/>
    <p:sldId id="295" r:id="rId4"/>
    <p:sldId id="270" r:id="rId5"/>
    <p:sldId id="271" r:id="rId6"/>
    <p:sldId id="272" r:id="rId7"/>
    <p:sldId id="281" r:id="rId8"/>
    <p:sldId id="282" r:id="rId9"/>
    <p:sldId id="283" r:id="rId10"/>
    <p:sldId id="273" r:id="rId11"/>
    <p:sldId id="277" r:id="rId12"/>
    <p:sldId id="278" r:id="rId13"/>
    <p:sldId id="261" r:id="rId14"/>
    <p:sldId id="262" r:id="rId15"/>
    <p:sldId id="276" r:id="rId16"/>
    <p:sldId id="259" r:id="rId17"/>
    <p:sldId id="264" r:id="rId18"/>
    <p:sldId id="257" r:id="rId19"/>
    <p:sldId id="267" r:id="rId20"/>
    <p:sldId id="265" r:id="rId21"/>
    <p:sldId id="256" r:id="rId22"/>
    <p:sldId id="266" r:id="rId23"/>
    <p:sldId id="279" r:id="rId24"/>
    <p:sldId id="297" r:id="rId25"/>
    <p:sldId id="284" r:id="rId26"/>
    <p:sldId id="285" r:id="rId27"/>
    <p:sldId id="286" r:id="rId28"/>
    <p:sldId id="287" r:id="rId29"/>
    <p:sldId id="288" r:id="rId30"/>
    <p:sldId id="289" r:id="rId31"/>
    <p:sldId id="291" r:id="rId32"/>
    <p:sldId id="296" r:id="rId33"/>
    <p:sldId id="292"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36D2F"/>
    <a:srgbClr val="263B8A"/>
    <a:srgbClr val="283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showGuides="1">
      <p:cViewPr>
        <p:scale>
          <a:sx n="75" d="100"/>
          <a:sy n="75" d="100"/>
        </p:scale>
        <p:origin x="-1051" y="-58"/>
      </p:cViewPr>
      <p:guideLst>
        <p:guide orient="horz" pos="2171"/>
        <p:guide pos="2880"/>
      </p:guideLst>
    </p:cSldViewPr>
  </p:slideViewPr>
  <p:notesTextViewPr>
    <p:cViewPr>
      <p:scale>
        <a:sx n="1" d="1"/>
        <a:sy n="1" d="1"/>
      </p:scale>
      <p:origin x="0" y="0"/>
    </p:cViewPr>
  </p:notesTextViewPr>
  <p:sorterViewPr>
    <p:cViewPr>
      <p:scale>
        <a:sx n="100" d="100"/>
        <a:sy n="100" d="100"/>
      </p:scale>
      <p:origin x="0" y="60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311B3D-594E-4DC2-82AF-8E1152148AEF}" type="datetimeFigureOut">
              <a:rPr lang="en-ZA" smtClean="0"/>
              <a:t>2014-07-01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89448A-179F-444F-9013-4E8407CFCD20}" type="slidenum">
              <a:rPr lang="en-ZA" smtClean="0"/>
              <a:t>‹#›</a:t>
            </a:fld>
            <a:endParaRPr lang="en-ZA"/>
          </a:p>
        </p:txBody>
      </p:sp>
    </p:spTree>
    <p:extLst>
      <p:ext uri="{BB962C8B-B14F-4D97-AF65-F5344CB8AC3E}">
        <p14:creationId xmlns:p14="http://schemas.microsoft.com/office/powerpoint/2010/main" val="162173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a:t>
            </a:fld>
            <a:endParaRPr lang="en-ZA"/>
          </a:p>
        </p:txBody>
      </p:sp>
    </p:spTree>
    <p:extLst>
      <p:ext uri="{BB962C8B-B14F-4D97-AF65-F5344CB8AC3E}">
        <p14:creationId xmlns:p14="http://schemas.microsoft.com/office/powerpoint/2010/main" val="23055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14</a:t>
            </a:fld>
            <a:endParaRPr lang="en-ZA"/>
          </a:p>
        </p:txBody>
      </p:sp>
    </p:spTree>
    <p:extLst>
      <p:ext uri="{BB962C8B-B14F-4D97-AF65-F5344CB8AC3E}">
        <p14:creationId xmlns:p14="http://schemas.microsoft.com/office/powerpoint/2010/main" val="48257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15</a:t>
            </a:fld>
            <a:endParaRPr lang="en-ZA"/>
          </a:p>
        </p:txBody>
      </p:sp>
    </p:spTree>
    <p:extLst>
      <p:ext uri="{BB962C8B-B14F-4D97-AF65-F5344CB8AC3E}">
        <p14:creationId xmlns:p14="http://schemas.microsoft.com/office/powerpoint/2010/main" val="376693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16</a:t>
            </a:fld>
            <a:endParaRPr lang="en-ZA"/>
          </a:p>
        </p:txBody>
      </p:sp>
    </p:spTree>
    <p:extLst>
      <p:ext uri="{BB962C8B-B14F-4D97-AF65-F5344CB8AC3E}">
        <p14:creationId xmlns:p14="http://schemas.microsoft.com/office/powerpoint/2010/main" val="274438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18</a:t>
            </a:fld>
            <a:endParaRPr lang="en-ZA"/>
          </a:p>
        </p:txBody>
      </p:sp>
    </p:spTree>
    <p:extLst>
      <p:ext uri="{BB962C8B-B14F-4D97-AF65-F5344CB8AC3E}">
        <p14:creationId xmlns:p14="http://schemas.microsoft.com/office/powerpoint/2010/main" val="48257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19</a:t>
            </a:fld>
            <a:endParaRPr lang="en-ZA"/>
          </a:p>
        </p:txBody>
      </p:sp>
    </p:spTree>
    <p:extLst>
      <p:ext uri="{BB962C8B-B14F-4D97-AF65-F5344CB8AC3E}">
        <p14:creationId xmlns:p14="http://schemas.microsoft.com/office/powerpoint/2010/main" val="426512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20</a:t>
            </a:fld>
            <a:endParaRPr lang="en-ZA"/>
          </a:p>
        </p:txBody>
      </p:sp>
    </p:spTree>
    <p:extLst>
      <p:ext uri="{BB962C8B-B14F-4D97-AF65-F5344CB8AC3E}">
        <p14:creationId xmlns:p14="http://schemas.microsoft.com/office/powerpoint/2010/main" val="24902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22</a:t>
            </a:fld>
            <a:endParaRPr lang="en-ZA"/>
          </a:p>
        </p:txBody>
      </p:sp>
    </p:spTree>
    <p:extLst>
      <p:ext uri="{BB962C8B-B14F-4D97-AF65-F5344CB8AC3E}">
        <p14:creationId xmlns:p14="http://schemas.microsoft.com/office/powerpoint/2010/main" val="391713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23</a:t>
            </a:fld>
            <a:endParaRPr lang="en-ZA"/>
          </a:p>
        </p:txBody>
      </p:sp>
    </p:spTree>
    <p:extLst>
      <p:ext uri="{BB962C8B-B14F-4D97-AF65-F5344CB8AC3E}">
        <p14:creationId xmlns:p14="http://schemas.microsoft.com/office/powerpoint/2010/main" val="91600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25</a:t>
            </a:fld>
            <a:endParaRPr lang="en-ZA"/>
          </a:p>
        </p:txBody>
      </p:sp>
    </p:spTree>
    <p:extLst>
      <p:ext uri="{BB962C8B-B14F-4D97-AF65-F5344CB8AC3E}">
        <p14:creationId xmlns:p14="http://schemas.microsoft.com/office/powerpoint/2010/main" val="318709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28</a:t>
            </a:fld>
            <a:endParaRPr lang="en-ZA"/>
          </a:p>
        </p:txBody>
      </p:sp>
    </p:spTree>
    <p:extLst>
      <p:ext uri="{BB962C8B-B14F-4D97-AF65-F5344CB8AC3E}">
        <p14:creationId xmlns:p14="http://schemas.microsoft.com/office/powerpoint/2010/main" val="143276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a:t>
            </a:fld>
            <a:endParaRPr lang="en-ZA"/>
          </a:p>
        </p:txBody>
      </p:sp>
    </p:spTree>
    <p:extLst>
      <p:ext uri="{BB962C8B-B14F-4D97-AF65-F5344CB8AC3E}">
        <p14:creationId xmlns:p14="http://schemas.microsoft.com/office/powerpoint/2010/main" val="315673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29</a:t>
            </a:fld>
            <a:endParaRPr lang="en-ZA"/>
          </a:p>
        </p:txBody>
      </p:sp>
    </p:spTree>
    <p:extLst>
      <p:ext uri="{BB962C8B-B14F-4D97-AF65-F5344CB8AC3E}">
        <p14:creationId xmlns:p14="http://schemas.microsoft.com/office/powerpoint/2010/main" val="91075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31</a:t>
            </a:fld>
            <a:endParaRPr lang="en-ZA"/>
          </a:p>
        </p:txBody>
      </p:sp>
    </p:spTree>
    <p:extLst>
      <p:ext uri="{BB962C8B-B14F-4D97-AF65-F5344CB8AC3E}">
        <p14:creationId xmlns:p14="http://schemas.microsoft.com/office/powerpoint/2010/main" val="396614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3</a:t>
            </a:fld>
            <a:endParaRPr lang="en-ZA"/>
          </a:p>
        </p:txBody>
      </p:sp>
    </p:spTree>
    <p:extLst>
      <p:ext uri="{BB962C8B-B14F-4D97-AF65-F5344CB8AC3E}">
        <p14:creationId xmlns:p14="http://schemas.microsoft.com/office/powerpoint/2010/main" val="299837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AF725EE-F5B9-4F0B-B7FA-17690C73B06D}" type="slidenum">
              <a:rPr lang="en-ZA" smtClean="0"/>
              <a:t>4</a:t>
            </a:fld>
            <a:endParaRPr lang="en-ZA"/>
          </a:p>
        </p:txBody>
      </p:sp>
    </p:spTree>
    <p:extLst>
      <p:ext uri="{BB962C8B-B14F-4D97-AF65-F5344CB8AC3E}">
        <p14:creationId xmlns:p14="http://schemas.microsoft.com/office/powerpoint/2010/main" val="317816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AF725EE-F5B9-4F0B-B7FA-17690C73B06D}" type="slidenum">
              <a:rPr lang="en-ZA" smtClean="0"/>
              <a:t>5</a:t>
            </a:fld>
            <a:endParaRPr lang="en-ZA"/>
          </a:p>
        </p:txBody>
      </p:sp>
    </p:spTree>
    <p:extLst>
      <p:ext uri="{BB962C8B-B14F-4D97-AF65-F5344CB8AC3E}">
        <p14:creationId xmlns:p14="http://schemas.microsoft.com/office/powerpoint/2010/main" val="3095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AF725EE-F5B9-4F0B-B7FA-17690C73B06D}" type="slidenum">
              <a:rPr lang="en-ZA" smtClean="0"/>
              <a:t>6</a:t>
            </a:fld>
            <a:endParaRPr lang="en-ZA"/>
          </a:p>
        </p:txBody>
      </p:sp>
    </p:spTree>
    <p:extLst>
      <p:ext uri="{BB962C8B-B14F-4D97-AF65-F5344CB8AC3E}">
        <p14:creationId xmlns:p14="http://schemas.microsoft.com/office/powerpoint/2010/main" val="296856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AF725EE-F5B9-4F0B-B7FA-17690C73B06D}" type="slidenum">
              <a:rPr lang="en-ZA" smtClean="0"/>
              <a:t>10</a:t>
            </a:fld>
            <a:endParaRPr lang="en-ZA"/>
          </a:p>
        </p:txBody>
      </p:sp>
    </p:spTree>
    <p:extLst>
      <p:ext uri="{BB962C8B-B14F-4D97-AF65-F5344CB8AC3E}">
        <p14:creationId xmlns:p14="http://schemas.microsoft.com/office/powerpoint/2010/main" val="286561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12</a:t>
            </a:fld>
            <a:endParaRPr lang="en-ZA"/>
          </a:p>
        </p:txBody>
      </p:sp>
    </p:spTree>
    <p:extLst>
      <p:ext uri="{BB962C8B-B14F-4D97-AF65-F5344CB8AC3E}">
        <p14:creationId xmlns:p14="http://schemas.microsoft.com/office/powerpoint/2010/main" val="181754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89448A-179F-444F-9013-4E8407CFCD20}" type="slidenum">
              <a:rPr lang="en-ZA" smtClean="0"/>
              <a:t>13</a:t>
            </a:fld>
            <a:endParaRPr lang="en-ZA"/>
          </a:p>
        </p:txBody>
      </p:sp>
    </p:spTree>
    <p:extLst>
      <p:ext uri="{BB962C8B-B14F-4D97-AF65-F5344CB8AC3E}">
        <p14:creationId xmlns:p14="http://schemas.microsoft.com/office/powerpoint/2010/main" val="383666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D8E06A9-32DE-4F8F-B303-21C16DC0FF14}" type="datetimeFigureOut">
              <a:rPr lang="en-ZA" smtClean="0"/>
              <a:t>2014-07-01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42701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D8E06A9-32DE-4F8F-B303-21C16DC0FF14}" type="datetimeFigureOut">
              <a:rPr lang="en-ZA" smtClean="0"/>
              <a:t>2014-07-01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23830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D8E06A9-32DE-4F8F-B303-21C16DC0FF14}" type="datetimeFigureOut">
              <a:rPr lang="en-ZA" smtClean="0"/>
              <a:t>2014-07-01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112890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9867" cy="580495"/>
          </a:xfrm>
        </p:spPr>
        <p:txBody>
          <a:bodyPr>
            <a:normAutofit/>
          </a:bodyPr>
          <a:lstStyle>
            <a:lvl1pPr>
              <a:defRPr sz="3600"/>
            </a:lvl1pPr>
          </a:lstStyle>
          <a:p>
            <a:r>
              <a:rPr lang="en-US" smtClean="0"/>
              <a:t>Click to edit Master title style</a:t>
            </a:r>
            <a:endParaRPr lang="en-ZA"/>
          </a:p>
        </p:txBody>
      </p:sp>
      <p:sp>
        <p:nvSpPr>
          <p:cNvPr id="3" name="Content Placeholder 2"/>
          <p:cNvSpPr>
            <a:spLocks noGrp="1"/>
          </p:cNvSpPr>
          <p:nvPr>
            <p:ph idx="1"/>
          </p:nvPr>
        </p:nvSpPr>
        <p:spPr>
          <a:xfrm>
            <a:off x="457200" y="1092200"/>
            <a:ext cx="8229600" cy="5033963"/>
          </a:xfrm>
        </p:spPr>
        <p:txBody>
          <a:bodyPr>
            <a:normAutofit/>
          </a:bodyPr>
          <a:lstStyle>
            <a:lvl1pPr>
              <a:buClr>
                <a:srgbClr val="F36D2F"/>
              </a:buClr>
              <a:defRPr sz="2400">
                <a:solidFill>
                  <a:srgbClr val="000000"/>
                </a:solidFill>
              </a:defRPr>
            </a:lvl1pPr>
            <a:lvl2pPr marL="742950" indent="-285750">
              <a:buClr>
                <a:srgbClr val="263B8A"/>
              </a:buClr>
              <a:buFont typeface="Arial" panose="020B0604020202020204" pitchFamily="34" charset="0"/>
              <a:buChar cha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D8E06A9-32DE-4F8F-B303-21C16DC0FF14}" type="datetimeFigureOut">
              <a:rPr lang="en-ZA" smtClean="0"/>
              <a:t>2014-07-01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13AE716-3C37-4981-B97C-85F0E872A7AC}" type="slidenum">
              <a:rPr lang="en-ZA" smtClean="0"/>
              <a:t>‹#›</a:t>
            </a:fld>
            <a:endParaRPr lang="en-ZA"/>
          </a:p>
        </p:txBody>
      </p:sp>
      <p:pic>
        <p:nvPicPr>
          <p:cNvPr id="7" name="Picture 3" descr="Header-Bord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3582" y="5935277"/>
            <a:ext cx="756105" cy="843057"/>
          </a:xfrm>
          <a:prstGeom prst="rect">
            <a:avLst/>
          </a:prstGeom>
        </p:spPr>
      </p:pic>
      <p:pic>
        <p:nvPicPr>
          <p:cNvPr id="9" name="Picture 3" descr="Header-Bord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34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E06A9-32DE-4F8F-B303-21C16DC0FF14}" type="datetimeFigureOut">
              <a:rPr lang="en-ZA" smtClean="0"/>
              <a:t>2014-07-01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266528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D8E06A9-32DE-4F8F-B303-21C16DC0FF14}" type="datetimeFigureOut">
              <a:rPr lang="en-ZA" smtClean="0"/>
              <a:t>2014-07-01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13AE716-3C37-4981-B97C-85F0E872A7AC}" type="slidenum">
              <a:rPr lang="en-ZA" smtClean="0"/>
              <a:t>‹#›</a:t>
            </a:fld>
            <a:endParaRPr lang="en-ZA"/>
          </a:p>
        </p:txBody>
      </p:sp>
      <p:pic>
        <p:nvPicPr>
          <p:cNvPr id="8" name="Picture 3" descr="Header-Bord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3582" y="5935277"/>
            <a:ext cx="756105" cy="843057"/>
          </a:xfrm>
          <a:prstGeom prst="rect">
            <a:avLst/>
          </a:prstGeom>
        </p:spPr>
      </p:pic>
      <p:pic>
        <p:nvPicPr>
          <p:cNvPr id="10" name="Picture 3" descr="Header-Borde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44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D8E06A9-32DE-4F8F-B303-21C16DC0FF14}" type="datetimeFigureOut">
              <a:rPr lang="en-ZA" smtClean="0"/>
              <a:t>2014-07-01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109179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D8E06A9-32DE-4F8F-B303-21C16DC0FF14}" type="datetimeFigureOut">
              <a:rPr lang="en-ZA" smtClean="0"/>
              <a:t>2014-07-01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351190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E06A9-32DE-4F8F-B303-21C16DC0FF14}" type="datetimeFigureOut">
              <a:rPr lang="en-ZA" smtClean="0"/>
              <a:t>2014-07-01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409651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E06A9-32DE-4F8F-B303-21C16DC0FF14}" type="datetimeFigureOut">
              <a:rPr lang="en-ZA" smtClean="0"/>
              <a:t>2014-07-01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27250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E06A9-32DE-4F8F-B303-21C16DC0FF14}" type="datetimeFigureOut">
              <a:rPr lang="en-ZA" smtClean="0"/>
              <a:t>2014-07-01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13AE716-3C37-4981-B97C-85F0E872A7AC}" type="slidenum">
              <a:rPr lang="en-ZA" smtClean="0"/>
              <a:t>‹#›</a:t>
            </a:fld>
            <a:endParaRPr lang="en-ZA"/>
          </a:p>
        </p:txBody>
      </p:sp>
    </p:spTree>
    <p:extLst>
      <p:ext uri="{BB962C8B-B14F-4D97-AF65-F5344CB8AC3E}">
        <p14:creationId xmlns:p14="http://schemas.microsoft.com/office/powerpoint/2010/main" val="404700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E06A9-32DE-4F8F-B303-21C16DC0FF14}" type="datetimeFigureOut">
              <a:rPr lang="en-ZA" smtClean="0"/>
              <a:t>2014-07-01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AE716-3C37-4981-B97C-85F0E872A7AC}" type="slidenum">
              <a:rPr lang="en-ZA" smtClean="0"/>
              <a:t>‹#›</a:t>
            </a:fld>
            <a:endParaRPr lang="en-ZA"/>
          </a:p>
        </p:txBody>
      </p:sp>
    </p:spTree>
    <p:extLst>
      <p:ext uri="{BB962C8B-B14F-4D97-AF65-F5344CB8AC3E}">
        <p14:creationId xmlns:p14="http://schemas.microsoft.com/office/powerpoint/2010/main" val="107442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97175" y="4905285"/>
            <a:ext cx="7399867" cy="8446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r">
              <a:lnSpc>
                <a:spcPct val="120000"/>
              </a:lnSpc>
            </a:pPr>
            <a:r>
              <a:rPr lang="en-ZA" sz="3200" dirty="0" smtClean="0">
                <a:solidFill>
                  <a:schemeClr val="tx1">
                    <a:lumMod val="40000"/>
                    <a:lumOff val="60000"/>
                  </a:schemeClr>
                </a:solidFill>
              </a:rPr>
              <a:t>2 July 2014 </a:t>
            </a:r>
            <a:endParaRPr lang="en-ZA" sz="3200" dirty="0">
              <a:solidFill>
                <a:schemeClr val="tx1">
                  <a:lumMod val="40000"/>
                  <a:lumOff val="60000"/>
                </a:schemeClr>
              </a:solidFill>
            </a:endParaRPr>
          </a:p>
        </p:txBody>
      </p:sp>
      <p:pic>
        <p:nvPicPr>
          <p:cNvPr id="4" name="Picture 3" descr="Heade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6" y="0"/>
            <a:ext cx="9155076" cy="212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80611" y="1273324"/>
            <a:ext cx="7399867" cy="3495230"/>
          </a:xfrm>
        </p:spPr>
        <p:txBody>
          <a:bodyPr>
            <a:noAutofit/>
          </a:bodyPr>
          <a:lstStyle/>
          <a:p>
            <a:pPr>
              <a:lnSpc>
                <a:spcPct val="120000"/>
              </a:lnSpc>
            </a:pPr>
            <a:r>
              <a:rPr lang="en-ZA" dirty="0"/>
              <a:t>Consultative </a:t>
            </a:r>
            <a:r>
              <a:rPr lang="en-ZA" dirty="0" smtClean="0"/>
              <a:t>meeting between the </a:t>
            </a:r>
            <a:r>
              <a:rPr lang="en-ZA" dirty="0"/>
              <a:t>S</a:t>
            </a:r>
            <a:r>
              <a:rPr lang="en-ZA" dirty="0" smtClean="0"/>
              <a:t>taff, Union and SRC of the University </a:t>
            </a:r>
            <a:r>
              <a:rPr lang="en-ZA" dirty="0"/>
              <a:t>of </a:t>
            </a:r>
            <a:r>
              <a:rPr lang="en-ZA" dirty="0" smtClean="0"/>
              <a:t>Limpopo</a:t>
            </a:r>
            <a:br>
              <a:rPr lang="en-ZA" dirty="0" smtClean="0"/>
            </a:br>
            <a:r>
              <a:rPr lang="en-ZA" dirty="0" smtClean="0"/>
              <a:t>and the Interim Council of </a:t>
            </a:r>
            <a:r>
              <a:rPr lang="en-ZA" dirty="0" err="1" smtClean="0"/>
              <a:t>Sefako</a:t>
            </a:r>
            <a:r>
              <a:rPr lang="en-ZA" dirty="0" smtClean="0"/>
              <a:t> </a:t>
            </a:r>
            <a:r>
              <a:rPr lang="en-ZA" dirty="0" err="1" smtClean="0"/>
              <a:t>Makgatho</a:t>
            </a:r>
            <a:r>
              <a:rPr lang="en-ZA" dirty="0" smtClean="0"/>
              <a:t> Health Science University</a:t>
            </a:r>
            <a:endParaRPr lang="en-ZA" dirty="0"/>
          </a:p>
        </p:txBody>
      </p:sp>
    </p:spTree>
    <p:extLst>
      <p:ext uri="{BB962C8B-B14F-4D97-AF65-F5344CB8AC3E}">
        <p14:creationId xmlns:p14="http://schemas.microsoft.com/office/powerpoint/2010/main" val="2187830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Progress</a:t>
            </a:r>
          </a:p>
        </p:txBody>
      </p:sp>
      <p:sp>
        <p:nvSpPr>
          <p:cNvPr id="3" name="Content Placeholder 2"/>
          <p:cNvSpPr>
            <a:spLocks noGrp="1"/>
          </p:cNvSpPr>
          <p:nvPr>
            <p:ph idx="1"/>
          </p:nvPr>
        </p:nvSpPr>
        <p:spPr/>
        <p:txBody>
          <a:bodyPr>
            <a:normAutofit fontScale="92500" lnSpcReduction="10000"/>
          </a:bodyPr>
          <a:lstStyle/>
          <a:p>
            <a:pPr>
              <a:spcBef>
                <a:spcPts val="1800"/>
              </a:spcBef>
            </a:pPr>
            <a:r>
              <a:rPr lang="en-ZA" b="1" dirty="0" smtClean="0">
                <a:solidFill>
                  <a:schemeClr val="tx2"/>
                </a:solidFill>
              </a:rPr>
              <a:t>Governance</a:t>
            </a:r>
            <a:r>
              <a:rPr lang="en-ZA" dirty="0" smtClean="0"/>
              <a:t>: The IC has started preparing Council Committees’ Policies which </a:t>
            </a:r>
            <a:r>
              <a:rPr lang="en-US" dirty="0" smtClean="0"/>
              <a:t>provides </a:t>
            </a:r>
            <a:r>
              <a:rPr lang="en-US" dirty="0"/>
              <a:t>guidelines regarding the composition, mandate and functioning of the </a:t>
            </a:r>
            <a:endParaRPr lang="en-ZA" dirty="0" smtClean="0"/>
          </a:p>
          <a:p>
            <a:pPr lvl="1">
              <a:spcBef>
                <a:spcPts val="1800"/>
              </a:spcBef>
            </a:pPr>
            <a:r>
              <a:rPr lang="en-ZA" dirty="0" smtClean="0"/>
              <a:t>Charter of the Human resources of Council</a:t>
            </a:r>
          </a:p>
          <a:p>
            <a:pPr lvl="1">
              <a:spcBef>
                <a:spcPts val="1800"/>
              </a:spcBef>
            </a:pPr>
            <a:r>
              <a:rPr lang="en-US" dirty="0" smtClean="0"/>
              <a:t>Charter </a:t>
            </a:r>
            <a:r>
              <a:rPr lang="en-US" dirty="0"/>
              <a:t>of the Remuneration Committee of Council</a:t>
            </a:r>
            <a:endParaRPr lang="en-ZA" dirty="0"/>
          </a:p>
          <a:p>
            <a:pPr lvl="1">
              <a:spcBef>
                <a:spcPts val="1800"/>
              </a:spcBef>
            </a:pPr>
            <a:r>
              <a:rPr lang="en-US" dirty="0"/>
              <a:t>Charter of the Audit and Risk Management Committee of Council</a:t>
            </a:r>
            <a:endParaRPr lang="en-ZA" dirty="0"/>
          </a:p>
          <a:p>
            <a:pPr lvl="1">
              <a:spcBef>
                <a:spcPts val="1800"/>
              </a:spcBef>
            </a:pPr>
            <a:r>
              <a:rPr lang="en-US" dirty="0" smtClean="0"/>
              <a:t>Charter </a:t>
            </a:r>
            <a:r>
              <a:rPr lang="en-US" dirty="0"/>
              <a:t>of the Finance Committee of </a:t>
            </a:r>
            <a:r>
              <a:rPr lang="en-US" dirty="0" smtClean="0"/>
              <a:t>Council</a:t>
            </a:r>
          </a:p>
          <a:p>
            <a:pPr lvl="1">
              <a:spcBef>
                <a:spcPts val="1800"/>
              </a:spcBef>
            </a:pPr>
            <a:r>
              <a:rPr lang="en-US" dirty="0" smtClean="0"/>
              <a:t>Charter of the Risk Committee</a:t>
            </a:r>
          </a:p>
          <a:p>
            <a:pPr lvl="1">
              <a:spcBef>
                <a:spcPts val="1800"/>
              </a:spcBef>
            </a:pPr>
            <a:r>
              <a:rPr lang="en-US" dirty="0" smtClean="0"/>
              <a:t>Code of conduct</a:t>
            </a:r>
            <a:endParaRPr lang="en-ZA" dirty="0"/>
          </a:p>
          <a:p>
            <a:pPr marL="457200" lvl="1" indent="0">
              <a:buNone/>
            </a:pPr>
            <a:r>
              <a:rPr lang="en-ZA" dirty="0" smtClean="0"/>
              <a:t> </a:t>
            </a:r>
            <a:endParaRPr lang="en-ZA" dirty="0"/>
          </a:p>
        </p:txBody>
      </p:sp>
    </p:spTree>
    <p:extLst>
      <p:ext uri="{BB962C8B-B14F-4D97-AF65-F5344CB8AC3E}">
        <p14:creationId xmlns:p14="http://schemas.microsoft.com/office/powerpoint/2010/main" val="2383550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Progress</a:t>
            </a:r>
          </a:p>
        </p:txBody>
      </p:sp>
      <p:sp>
        <p:nvSpPr>
          <p:cNvPr id="3" name="Content Placeholder 2"/>
          <p:cNvSpPr>
            <a:spLocks noGrp="1"/>
          </p:cNvSpPr>
          <p:nvPr>
            <p:ph idx="1"/>
          </p:nvPr>
        </p:nvSpPr>
        <p:spPr>
          <a:xfrm>
            <a:off x="457199" y="1092200"/>
            <a:ext cx="8490247" cy="5033963"/>
          </a:xfrm>
        </p:spPr>
        <p:txBody>
          <a:bodyPr>
            <a:normAutofit/>
          </a:bodyPr>
          <a:lstStyle/>
          <a:p>
            <a:pPr lvl="0">
              <a:spcBef>
                <a:spcPts val="1800"/>
              </a:spcBef>
            </a:pPr>
            <a:r>
              <a:rPr lang="en-ZA" b="1" dirty="0" smtClean="0">
                <a:solidFill>
                  <a:schemeClr val="tx2"/>
                </a:solidFill>
              </a:rPr>
              <a:t>Administration</a:t>
            </a:r>
            <a:r>
              <a:rPr lang="en-ZA" dirty="0" smtClean="0"/>
              <a:t> Opening </a:t>
            </a:r>
            <a:r>
              <a:rPr lang="en-ZA" dirty="0"/>
              <a:t>of bank account and </a:t>
            </a:r>
            <a:r>
              <a:rPr lang="en-ZA" dirty="0" smtClean="0"/>
              <a:t> submission to Treasury  and Electronic </a:t>
            </a:r>
            <a:r>
              <a:rPr lang="en-ZA" dirty="0"/>
              <a:t>banking applications</a:t>
            </a:r>
          </a:p>
          <a:p>
            <a:pPr lvl="0">
              <a:spcBef>
                <a:spcPts val="1800"/>
              </a:spcBef>
            </a:pPr>
            <a:r>
              <a:rPr lang="en-ZA" dirty="0"/>
              <a:t>Submitted registrations for Income Tax, PAYE, UIF, WCC, SDL</a:t>
            </a:r>
          </a:p>
          <a:p>
            <a:pPr lvl="0">
              <a:spcBef>
                <a:spcPts val="1800"/>
              </a:spcBef>
            </a:pPr>
            <a:r>
              <a:rPr lang="en-ZA" dirty="0"/>
              <a:t>Initial budget for Interim Council period – still to be finalised</a:t>
            </a:r>
          </a:p>
          <a:p>
            <a:pPr lvl="0">
              <a:spcBef>
                <a:spcPts val="1800"/>
              </a:spcBef>
            </a:pPr>
            <a:r>
              <a:rPr lang="en-ZA" dirty="0"/>
              <a:t>Registration of Domain, website design and hosting, emails </a:t>
            </a:r>
            <a:r>
              <a:rPr lang="en-ZA" dirty="0" err="1"/>
              <a:t>etc</a:t>
            </a:r>
            <a:endParaRPr lang="en-ZA" dirty="0"/>
          </a:p>
          <a:p>
            <a:pPr lvl="0">
              <a:spcBef>
                <a:spcPts val="1800"/>
              </a:spcBef>
            </a:pPr>
            <a:r>
              <a:rPr lang="en-ZA" dirty="0"/>
              <a:t>Initiation of the database separation exercise</a:t>
            </a:r>
          </a:p>
          <a:p>
            <a:pPr lvl="0">
              <a:spcBef>
                <a:spcPts val="1800"/>
              </a:spcBef>
            </a:pPr>
            <a:r>
              <a:rPr lang="en-ZA" dirty="0"/>
              <a:t>Started the process </a:t>
            </a:r>
            <a:r>
              <a:rPr lang="en-ZA" dirty="0" smtClean="0"/>
              <a:t>to </a:t>
            </a:r>
            <a:r>
              <a:rPr lang="en-ZA" dirty="0"/>
              <a:t>set up of Facebook and Twitter accounts</a:t>
            </a:r>
          </a:p>
          <a:p>
            <a:pPr lvl="0">
              <a:spcBef>
                <a:spcPts val="1800"/>
              </a:spcBef>
            </a:pPr>
            <a:r>
              <a:rPr lang="en-ZA" dirty="0" smtClean="0"/>
              <a:t>Started </a:t>
            </a:r>
            <a:r>
              <a:rPr lang="en-ZA" dirty="0"/>
              <a:t>discussions with telephony expert re best options </a:t>
            </a:r>
            <a:r>
              <a:rPr lang="en-ZA"/>
              <a:t>for </a:t>
            </a:r>
            <a:r>
              <a:rPr lang="en-ZA" smtClean="0"/>
              <a:t>SMU</a:t>
            </a:r>
            <a:endParaRPr lang="en-ZA" dirty="0"/>
          </a:p>
        </p:txBody>
      </p:sp>
    </p:spTree>
    <p:extLst>
      <p:ext uri="{BB962C8B-B14F-4D97-AF65-F5344CB8AC3E}">
        <p14:creationId xmlns:p14="http://schemas.microsoft.com/office/powerpoint/2010/main" val="55329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Progress</a:t>
            </a:r>
          </a:p>
        </p:txBody>
      </p:sp>
      <p:sp>
        <p:nvSpPr>
          <p:cNvPr id="3" name="Content Placeholder 2"/>
          <p:cNvSpPr>
            <a:spLocks noGrp="1"/>
          </p:cNvSpPr>
          <p:nvPr>
            <p:ph idx="1"/>
          </p:nvPr>
        </p:nvSpPr>
        <p:spPr/>
        <p:txBody>
          <a:bodyPr/>
          <a:lstStyle/>
          <a:p>
            <a:pPr lvl="0">
              <a:spcBef>
                <a:spcPts val="1800"/>
              </a:spcBef>
            </a:pPr>
            <a:r>
              <a:rPr lang="en-ZA" dirty="0"/>
              <a:t>Development of terms of reference and appointment of specialist to  </a:t>
            </a:r>
            <a:r>
              <a:rPr lang="en-ZA" dirty="0" smtClean="0"/>
              <a:t>prepare a Development Framework for SMU</a:t>
            </a:r>
          </a:p>
          <a:p>
            <a:pPr lvl="0">
              <a:spcBef>
                <a:spcPts val="1800"/>
              </a:spcBef>
            </a:pPr>
            <a:r>
              <a:rPr lang="en-ZA" dirty="0" smtClean="0"/>
              <a:t>RFP </a:t>
            </a:r>
            <a:r>
              <a:rPr lang="en-ZA" dirty="0"/>
              <a:t>for External audit services</a:t>
            </a:r>
          </a:p>
          <a:p>
            <a:pPr lvl="0">
              <a:spcBef>
                <a:spcPts val="1800"/>
              </a:spcBef>
            </a:pPr>
            <a:r>
              <a:rPr lang="en-ZA" dirty="0"/>
              <a:t>Started RFP for internal audit </a:t>
            </a:r>
            <a:r>
              <a:rPr lang="en-ZA" dirty="0" smtClean="0"/>
              <a:t>services</a:t>
            </a:r>
          </a:p>
          <a:p>
            <a:pPr lvl="0">
              <a:spcBef>
                <a:spcPts val="1800"/>
              </a:spcBef>
            </a:pPr>
            <a:r>
              <a:rPr lang="en-ZA" dirty="0" smtClean="0"/>
              <a:t>Development of a plan to establish SMU</a:t>
            </a:r>
          </a:p>
          <a:p>
            <a:pPr lvl="0">
              <a:spcBef>
                <a:spcPts val="1800"/>
              </a:spcBef>
            </a:pPr>
            <a:r>
              <a:rPr lang="en-ZA" dirty="0" smtClean="0"/>
              <a:t>Developed the terms of reference for the feasibility study</a:t>
            </a:r>
          </a:p>
          <a:p>
            <a:pPr lvl="0">
              <a:spcBef>
                <a:spcPts val="1800"/>
              </a:spcBef>
            </a:pPr>
            <a:r>
              <a:rPr lang="en-ZA" dirty="0" smtClean="0"/>
              <a:t>Establishing procurement processes</a:t>
            </a:r>
          </a:p>
          <a:p>
            <a:pPr lvl="0">
              <a:spcBef>
                <a:spcPts val="1800"/>
              </a:spcBef>
            </a:pPr>
            <a:endParaRPr lang="en-ZA" dirty="0"/>
          </a:p>
        </p:txBody>
      </p:sp>
    </p:spTree>
    <p:extLst>
      <p:ext uri="{BB962C8B-B14F-4D97-AF65-F5344CB8AC3E}">
        <p14:creationId xmlns:p14="http://schemas.microsoft.com/office/powerpoint/2010/main" val="4205333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2555" y="208840"/>
            <a:ext cx="6035016" cy="6354330"/>
          </a:xfrm>
        </p:spPr>
      </p:pic>
    </p:spTree>
    <p:extLst>
      <p:ext uri="{BB962C8B-B14F-4D97-AF65-F5344CB8AC3E}">
        <p14:creationId xmlns:p14="http://schemas.microsoft.com/office/powerpoint/2010/main" val="3431670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838" y="488283"/>
            <a:ext cx="7399867" cy="580495"/>
          </a:xfrm>
        </p:spPr>
        <p:txBody>
          <a:bodyPr>
            <a:noAutofit/>
          </a:bodyPr>
          <a:lstStyle/>
          <a:p>
            <a:r>
              <a:rPr lang="en-ZA" dirty="0" err="1"/>
              <a:t>Sefako</a:t>
            </a:r>
            <a:r>
              <a:rPr lang="en-ZA" dirty="0"/>
              <a:t> </a:t>
            </a:r>
            <a:r>
              <a:rPr lang="en-ZA" dirty="0" err="1"/>
              <a:t>Makgatho</a:t>
            </a:r>
            <a:r>
              <a:rPr lang="en-ZA" dirty="0"/>
              <a:t> Health Science University BRAND  </a:t>
            </a:r>
          </a:p>
        </p:txBody>
      </p:sp>
      <p:sp>
        <p:nvSpPr>
          <p:cNvPr id="6" name="Content Placeholder 5"/>
          <p:cNvSpPr>
            <a:spLocks noGrp="1"/>
          </p:cNvSpPr>
          <p:nvPr>
            <p:ph idx="1"/>
          </p:nvPr>
        </p:nvSpPr>
        <p:spPr>
          <a:xfrm>
            <a:off x="457200" y="1598064"/>
            <a:ext cx="8229600" cy="4528100"/>
          </a:xfrm>
        </p:spPr>
        <p:txBody>
          <a:bodyPr/>
          <a:lstStyle/>
          <a:p>
            <a:pPr marL="0" indent="0">
              <a:spcBef>
                <a:spcPts val="1800"/>
              </a:spcBef>
              <a:buNone/>
            </a:pPr>
            <a:r>
              <a:rPr lang="en-ZA" dirty="0"/>
              <a:t>A brand consists of five elements of brand essence, which are: </a:t>
            </a:r>
          </a:p>
          <a:p>
            <a:pPr lvl="0">
              <a:spcBef>
                <a:spcPts val="1800"/>
              </a:spcBef>
            </a:pPr>
            <a:r>
              <a:rPr lang="en-ZA" dirty="0" smtClean="0"/>
              <a:t>Logo &amp; standards</a:t>
            </a:r>
          </a:p>
          <a:p>
            <a:pPr lvl="0">
              <a:spcBef>
                <a:spcPts val="1800"/>
              </a:spcBef>
            </a:pPr>
            <a:r>
              <a:rPr lang="en-ZA" dirty="0" smtClean="0"/>
              <a:t>Colour palette</a:t>
            </a:r>
          </a:p>
          <a:p>
            <a:pPr lvl="0">
              <a:spcBef>
                <a:spcPts val="1800"/>
              </a:spcBef>
            </a:pPr>
            <a:r>
              <a:rPr lang="en-ZA" dirty="0" smtClean="0"/>
              <a:t>Typefaces or typography</a:t>
            </a:r>
          </a:p>
          <a:p>
            <a:pPr lvl="0">
              <a:spcBef>
                <a:spcPts val="1800"/>
              </a:spcBef>
            </a:pPr>
            <a:r>
              <a:rPr lang="en-ZA" dirty="0" smtClean="0"/>
              <a:t>Imagery </a:t>
            </a:r>
          </a:p>
          <a:p>
            <a:pPr lvl="0">
              <a:spcBef>
                <a:spcPts val="1800"/>
              </a:spcBef>
            </a:pPr>
            <a:r>
              <a:rPr lang="en-ZA" dirty="0" smtClean="0"/>
              <a:t>Language</a:t>
            </a:r>
            <a:endParaRPr lang="en-ZA" dirty="0"/>
          </a:p>
        </p:txBody>
      </p:sp>
    </p:spTree>
    <p:extLst>
      <p:ext uri="{BB962C8B-B14F-4D97-AF65-F5344CB8AC3E}">
        <p14:creationId xmlns:p14="http://schemas.microsoft.com/office/powerpoint/2010/main" val="393285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Proposed University Motto </a:t>
            </a:r>
          </a:p>
        </p:txBody>
      </p:sp>
      <p:sp>
        <p:nvSpPr>
          <p:cNvPr id="3" name="Content Placeholder 2"/>
          <p:cNvSpPr>
            <a:spLocks noGrp="1"/>
          </p:cNvSpPr>
          <p:nvPr>
            <p:ph idx="1"/>
          </p:nvPr>
        </p:nvSpPr>
        <p:spPr>
          <a:xfrm>
            <a:off x="457200" y="1170774"/>
            <a:ext cx="8229600" cy="4955389"/>
          </a:xfrm>
        </p:spPr>
        <p:txBody>
          <a:bodyPr/>
          <a:lstStyle/>
          <a:p>
            <a:pPr marL="0" indent="0" algn="ctr">
              <a:buNone/>
            </a:pPr>
            <a:r>
              <a:rPr lang="en-ZA" sz="3600" b="1" dirty="0" smtClean="0">
                <a:solidFill>
                  <a:srgbClr val="F36D2F"/>
                </a:solidFill>
              </a:rPr>
              <a:t>“</a:t>
            </a:r>
            <a:r>
              <a:rPr lang="en-ZA" sz="3600" b="1" i="1" dirty="0" smtClean="0">
                <a:solidFill>
                  <a:srgbClr val="F36D2F"/>
                </a:solidFill>
              </a:rPr>
              <a:t>knowledge </a:t>
            </a:r>
            <a:r>
              <a:rPr lang="en-ZA" sz="3600" b="1" i="1" dirty="0">
                <a:solidFill>
                  <a:srgbClr val="F36D2F"/>
                </a:solidFill>
              </a:rPr>
              <a:t>for quality health services” </a:t>
            </a:r>
            <a:endParaRPr lang="en-ZA" sz="3600" b="1" i="1" dirty="0" smtClean="0">
              <a:solidFill>
                <a:srgbClr val="F36D2F"/>
              </a:solidFill>
            </a:endParaRPr>
          </a:p>
          <a:p>
            <a:endParaRPr lang="en-ZA" sz="3600" i="1" dirty="0"/>
          </a:p>
          <a:p>
            <a:r>
              <a:rPr lang="en-ZA" sz="3200" i="1" dirty="0" smtClean="0"/>
              <a:t> “</a:t>
            </a:r>
            <a:r>
              <a:rPr lang="en-ZA" sz="3200" dirty="0" smtClean="0"/>
              <a:t>a </a:t>
            </a:r>
            <a:r>
              <a:rPr lang="en-ZA" sz="3200" dirty="0"/>
              <a:t>pledge  to the public by those within the various health disciplines that they will work toward the goal of an optimal achievable degree of excellence in the services rendered to every </a:t>
            </a:r>
            <a:r>
              <a:rPr lang="en-ZA" sz="3200" smtClean="0"/>
              <a:t>patient”</a:t>
            </a:r>
            <a:endParaRPr lang="en-ZA" sz="3200" dirty="0"/>
          </a:p>
        </p:txBody>
      </p:sp>
    </p:spTree>
    <p:extLst>
      <p:ext uri="{BB962C8B-B14F-4D97-AF65-F5344CB8AC3E}">
        <p14:creationId xmlns:p14="http://schemas.microsoft.com/office/powerpoint/2010/main" val="163215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181" y="1434967"/>
            <a:ext cx="4691642" cy="5231180"/>
          </a:xfrm>
          <a:prstGeom prst="rect">
            <a:avLst/>
          </a:prstGeom>
        </p:spPr>
      </p:pic>
      <p:pic>
        <p:nvPicPr>
          <p:cNvPr id="3" name="Picture 3"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0737" y="101536"/>
            <a:ext cx="8204992" cy="1200329"/>
          </a:xfrm>
          <a:prstGeom prst="rect">
            <a:avLst/>
          </a:prstGeom>
        </p:spPr>
        <p:txBody>
          <a:bodyPr wrap="square">
            <a:spAutoFit/>
          </a:bodyPr>
          <a:lstStyle/>
          <a:p>
            <a:pPr lvl="1" algn="ctr">
              <a:spcBef>
                <a:spcPct val="0"/>
              </a:spcBef>
              <a:buClr>
                <a:srgbClr val="263B8A"/>
              </a:buClr>
            </a:pPr>
            <a:r>
              <a:rPr lang="en-ZA" sz="3600" dirty="0">
                <a:latin typeface="+mj-lt"/>
                <a:ea typeface="+mj-ea"/>
                <a:cs typeface="+mj-cs"/>
              </a:rPr>
              <a:t>PROPOSED LOGO</a:t>
            </a:r>
          </a:p>
          <a:p>
            <a:pPr lvl="1" algn="ctr">
              <a:spcBef>
                <a:spcPct val="0"/>
              </a:spcBef>
              <a:buClr>
                <a:srgbClr val="263B8A"/>
              </a:buClr>
            </a:pPr>
            <a:r>
              <a:rPr lang="en-ZA" sz="3600" dirty="0">
                <a:latin typeface="+mj-lt"/>
                <a:ea typeface="+mj-ea"/>
                <a:cs typeface="+mj-cs"/>
              </a:rPr>
              <a:t>health,  science &amp; research </a:t>
            </a:r>
          </a:p>
        </p:txBody>
      </p:sp>
    </p:spTree>
    <p:extLst>
      <p:ext uri="{BB962C8B-B14F-4D97-AF65-F5344CB8AC3E}">
        <p14:creationId xmlns:p14="http://schemas.microsoft.com/office/powerpoint/2010/main" val="3483884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algn="ctr" rtl="0">
              <a:spcBef>
                <a:spcPct val="0"/>
              </a:spcBef>
              <a:buClr>
                <a:srgbClr val="263B8A"/>
              </a:buClr>
            </a:pPr>
            <a:r>
              <a:rPr lang="en-ZA" sz="3600" kern="1200" dirty="0">
                <a:solidFill>
                  <a:schemeClr val="tx1"/>
                </a:solidFill>
                <a:latin typeface="+mj-lt"/>
                <a:ea typeface="+mj-ea"/>
                <a:cs typeface="+mj-cs"/>
              </a:rPr>
              <a:t>Proposed Colours and Palette</a:t>
            </a:r>
          </a:p>
        </p:txBody>
      </p:sp>
      <p:sp>
        <p:nvSpPr>
          <p:cNvPr id="3" name="Content Placeholder 2"/>
          <p:cNvSpPr>
            <a:spLocks noGrp="1"/>
          </p:cNvSpPr>
          <p:nvPr>
            <p:ph idx="1"/>
          </p:nvPr>
        </p:nvSpPr>
        <p:spPr>
          <a:xfrm>
            <a:off x="457200" y="1683521"/>
            <a:ext cx="8229600" cy="3683238"/>
          </a:xfrm>
        </p:spPr>
        <p:txBody>
          <a:bodyPr>
            <a:normAutofit/>
          </a:bodyPr>
          <a:lstStyle/>
          <a:p>
            <a:pPr marL="457200" lvl="1" indent="0">
              <a:buNone/>
            </a:pPr>
            <a:r>
              <a:rPr lang="en-ZA" sz="3200" b="1" dirty="0" smtClean="0">
                <a:solidFill>
                  <a:srgbClr val="F36D2F"/>
                </a:solidFill>
              </a:rPr>
              <a:t>Orange</a:t>
            </a:r>
            <a:r>
              <a:rPr lang="en-ZA" sz="3200" dirty="0" smtClean="0"/>
              <a:t> : </a:t>
            </a:r>
            <a:r>
              <a:rPr lang="en-ZA" sz="3200" dirty="0"/>
              <a:t>prestigious institution, with wisdom, illumination and high </a:t>
            </a:r>
            <a:r>
              <a:rPr lang="en-ZA" sz="3200" dirty="0" smtClean="0"/>
              <a:t>quality</a:t>
            </a:r>
          </a:p>
          <a:p>
            <a:pPr marL="457200" lvl="1" indent="0">
              <a:buNone/>
            </a:pPr>
            <a:endParaRPr lang="en-ZA" sz="3200" dirty="0"/>
          </a:p>
          <a:p>
            <a:pPr marL="457200" lvl="1" indent="0">
              <a:buNone/>
            </a:pPr>
            <a:r>
              <a:rPr lang="en-ZA" sz="3200" b="1" dirty="0">
                <a:solidFill>
                  <a:srgbClr val="263B8A"/>
                </a:solidFill>
              </a:rPr>
              <a:t>Dark blue: </a:t>
            </a:r>
            <a:r>
              <a:rPr lang="en-ZA" sz="3200" dirty="0"/>
              <a:t>Dark blue is associated with depth, expertise, </a:t>
            </a:r>
            <a:r>
              <a:rPr lang="en-ZA" sz="3200"/>
              <a:t>and </a:t>
            </a:r>
            <a:r>
              <a:rPr lang="en-ZA" sz="3200" smtClean="0"/>
              <a:t>stability</a:t>
            </a:r>
            <a:endParaRPr lang="en-ZA" sz="4000" dirty="0"/>
          </a:p>
        </p:txBody>
      </p:sp>
    </p:spTree>
    <p:extLst>
      <p:ext uri="{BB962C8B-B14F-4D97-AF65-F5344CB8AC3E}">
        <p14:creationId xmlns:p14="http://schemas.microsoft.com/office/powerpoint/2010/main" val="752483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ZA" dirty="0"/>
              <a:t>Proposed Vision &amp; Mission</a:t>
            </a:r>
          </a:p>
        </p:txBody>
      </p:sp>
      <p:sp>
        <p:nvSpPr>
          <p:cNvPr id="6" name="Content Placeholder 5"/>
          <p:cNvSpPr>
            <a:spLocks noGrp="1"/>
          </p:cNvSpPr>
          <p:nvPr>
            <p:ph idx="1"/>
          </p:nvPr>
        </p:nvSpPr>
        <p:spPr>
          <a:xfrm>
            <a:off x="457200" y="1092200"/>
            <a:ext cx="8229600" cy="5453879"/>
          </a:xfrm>
        </p:spPr>
        <p:txBody>
          <a:bodyPr>
            <a:normAutofit fontScale="92500"/>
          </a:bodyPr>
          <a:lstStyle/>
          <a:p>
            <a:pPr marL="0" indent="0">
              <a:buNone/>
            </a:pPr>
            <a:r>
              <a:rPr lang="en-ZA" sz="2600" b="1" dirty="0" smtClean="0">
                <a:solidFill>
                  <a:srgbClr val="F36D2F"/>
                </a:solidFill>
              </a:rPr>
              <a:t>VISION:</a:t>
            </a:r>
          </a:p>
          <a:p>
            <a:r>
              <a:rPr lang="en-ZA" sz="2600" dirty="0" smtClean="0"/>
              <a:t>To be one of the top  100 universities in the world in </a:t>
            </a:r>
            <a:r>
              <a:rPr lang="en-ZA" sz="2800" dirty="0" smtClean="0"/>
              <a:t>teaching</a:t>
            </a:r>
            <a:r>
              <a:rPr lang="en-ZA" sz="2800" dirty="0"/>
              <a:t>, research, knowledge transfer </a:t>
            </a:r>
            <a:endParaRPr lang="en-ZA" sz="2600" dirty="0" smtClean="0"/>
          </a:p>
          <a:p>
            <a:pPr marL="0" indent="0">
              <a:buNone/>
            </a:pPr>
            <a:r>
              <a:rPr lang="en-ZA" sz="2600" b="1" dirty="0" smtClean="0">
                <a:solidFill>
                  <a:srgbClr val="F36D2F"/>
                </a:solidFill>
              </a:rPr>
              <a:t>MISSION: </a:t>
            </a:r>
          </a:p>
          <a:p>
            <a:r>
              <a:rPr lang="en-ZA" sz="2600" dirty="0" smtClean="0"/>
              <a:t>To produce health professionals  dedicated to provide a quality health service to each patient</a:t>
            </a:r>
          </a:p>
          <a:p>
            <a:r>
              <a:rPr lang="en-ZA" sz="2600" dirty="0" smtClean="0"/>
              <a:t>To produce  health professionals committed </a:t>
            </a:r>
            <a:r>
              <a:rPr lang="en-ZA" sz="2600" dirty="0"/>
              <a:t>to learn to serve with integrity  </a:t>
            </a:r>
          </a:p>
          <a:p>
            <a:r>
              <a:rPr lang="en-ZA" sz="2600" dirty="0" smtClean="0"/>
              <a:t>To impart knowledge </a:t>
            </a:r>
            <a:r>
              <a:rPr lang="en-ZA" sz="2600" dirty="0"/>
              <a:t>for compassionate patient centred care</a:t>
            </a:r>
          </a:p>
          <a:p>
            <a:r>
              <a:rPr lang="en-ZA" sz="2600" dirty="0" smtClean="0"/>
              <a:t>To train health professionals who provide </a:t>
            </a:r>
            <a:r>
              <a:rPr lang="en-ZA" sz="2600" dirty="0"/>
              <a:t>excellent and efficient services with </a:t>
            </a:r>
            <a:r>
              <a:rPr lang="en-ZA" sz="2600" dirty="0" smtClean="0"/>
              <a:t>humility</a:t>
            </a:r>
          </a:p>
          <a:p>
            <a:r>
              <a:rPr lang="en-ZA" sz="2600" dirty="0" smtClean="0"/>
              <a:t>To generate research-based evidence to improve the quality of health services </a:t>
            </a:r>
            <a:endParaRPr lang="en-ZA" sz="2600" dirty="0"/>
          </a:p>
          <a:p>
            <a:pPr lvl="1"/>
            <a:endParaRPr lang="en-ZA" b="1" dirty="0" smtClean="0">
              <a:solidFill>
                <a:srgbClr val="FF0000"/>
              </a:solidFill>
            </a:endParaRPr>
          </a:p>
          <a:p>
            <a:pPr lvl="1"/>
            <a:endParaRPr lang="en-ZA" b="1" dirty="0">
              <a:solidFill>
                <a:srgbClr val="FF0000"/>
              </a:solidFill>
            </a:endParaRPr>
          </a:p>
          <a:p>
            <a:pPr lvl="1"/>
            <a:endParaRPr lang="en-ZA" b="1" dirty="0" smtClean="0">
              <a:solidFill>
                <a:srgbClr val="FF0000"/>
              </a:solidFill>
            </a:endParaRPr>
          </a:p>
          <a:p>
            <a:pPr lvl="1"/>
            <a:endParaRPr lang="en-ZA" b="1" dirty="0" smtClean="0">
              <a:solidFill>
                <a:srgbClr val="FF0000"/>
              </a:solidFill>
            </a:endParaRPr>
          </a:p>
          <a:p>
            <a:pPr marL="0" indent="0">
              <a:buNone/>
            </a:pPr>
            <a:endParaRPr lang="en-ZA" b="1" dirty="0">
              <a:solidFill>
                <a:srgbClr val="FF0000"/>
              </a:solidFill>
            </a:endParaRPr>
          </a:p>
        </p:txBody>
      </p:sp>
    </p:spTree>
    <p:extLst>
      <p:ext uri="{BB962C8B-B14F-4D97-AF65-F5344CB8AC3E}">
        <p14:creationId xmlns:p14="http://schemas.microsoft.com/office/powerpoint/2010/main" val="4268318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Proposed Values</a:t>
            </a:r>
          </a:p>
        </p:txBody>
      </p:sp>
      <p:sp>
        <p:nvSpPr>
          <p:cNvPr id="3" name="Content Placeholder 2"/>
          <p:cNvSpPr>
            <a:spLocks noGrp="1"/>
          </p:cNvSpPr>
          <p:nvPr>
            <p:ph idx="1"/>
          </p:nvPr>
        </p:nvSpPr>
        <p:spPr>
          <a:xfrm>
            <a:off x="1367326" y="1444239"/>
            <a:ext cx="7319473" cy="4681924"/>
          </a:xfrm>
        </p:spPr>
        <p:txBody>
          <a:bodyPr/>
          <a:lstStyle/>
          <a:p>
            <a:pPr>
              <a:spcBef>
                <a:spcPts val="1800"/>
              </a:spcBef>
            </a:pPr>
            <a:r>
              <a:rPr lang="en-ZA" dirty="0"/>
              <a:t>Diligence</a:t>
            </a:r>
          </a:p>
          <a:p>
            <a:pPr>
              <a:spcBef>
                <a:spcPts val="1800"/>
              </a:spcBef>
            </a:pPr>
            <a:r>
              <a:rPr lang="en-ZA" dirty="0" smtClean="0"/>
              <a:t>Integrity</a:t>
            </a:r>
          </a:p>
          <a:p>
            <a:pPr>
              <a:spcBef>
                <a:spcPts val="1800"/>
              </a:spcBef>
            </a:pPr>
            <a:r>
              <a:rPr lang="en-ZA" dirty="0"/>
              <a:t>Commitment </a:t>
            </a:r>
          </a:p>
          <a:p>
            <a:pPr>
              <a:spcBef>
                <a:spcPts val="1800"/>
              </a:spcBef>
            </a:pPr>
            <a:r>
              <a:rPr lang="en-ZA" dirty="0" smtClean="0"/>
              <a:t>Humility</a:t>
            </a:r>
          </a:p>
          <a:p>
            <a:pPr>
              <a:spcBef>
                <a:spcPts val="1800"/>
              </a:spcBef>
            </a:pPr>
            <a:r>
              <a:rPr lang="en-ZA" dirty="0" smtClean="0"/>
              <a:t>Respect</a:t>
            </a:r>
          </a:p>
          <a:p>
            <a:pPr>
              <a:spcBef>
                <a:spcPts val="1800"/>
              </a:spcBef>
            </a:pPr>
            <a:r>
              <a:rPr lang="en-ZA" dirty="0" smtClean="0"/>
              <a:t>Relevance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224" y="769122"/>
            <a:ext cx="2354792" cy="5413125"/>
          </a:xfrm>
          <a:prstGeom prst="rect">
            <a:avLst/>
          </a:prstGeom>
        </p:spPr>
      </p:pic>
    </p:spTree>
    <p:extLst>
      <p:ext uri="{BB962C8B-B14F-4D97-AF65-F5344CB8AC3E}">
        <p14:creationId xmlns:p14="http://schemas.microsoft.com/office/powerpoint/2010/main" val="238600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The Name: </a:t>
            </a:r>
            <a:r>
              <a:rPr lang="en-ZA" dirty="0" err="1" smtClean="0"/>
              <a:t>Sefako</a:t>
            </a:r>
            <a:r>
              <a:rPr lang="en-ZA" dirty="0" smtClean="0"/>
              <a:t> </a:t>
            </a:r>
            <a:r>
              <a:rPr lang="en-ZA" dirty="0" err="1" smtClean="0"/>
              <a:t>Makgatho</a:t>
            </a:r>
            <a:endParaRPr lang="en-ZA"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1042" b="1178"/>
          <a:stretch/>
        </p:blipFill>
        <p:spPr>
          <a:xfrm>
            <a:off x="6139543" y="1942783"/>
            <a:ext cx="3004457" cy="4915217"/>
          </a:xfrm>
          <a:prstGeom prst="rect">
            <a:avLst/>
          </a:prstGeom>
        </p:spPr>
      </p:pic>
      <p:pic>
        <p:nvPicPr>
          <p:cNvPr id="5" name="Picture 3"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1563" y="914400"/>
            <a:ext cx="7823674" cy="5478060"/>
          </a:xfrm>
        </p:spPr>
        <p:txBody>
          <a:bodyPr>
            <a:noAutofit/>
          </a:bodyPr>
          <a:lstStyle/>
          <a:p>
            <a:pPr>
              <a:spcBef>
                <a:spcPts val="1200"/>
              </a:spcBef>
            </a:pPr>
            <a:r>
              <a:rPr lang="en-ZA" sz="2000" dirty="0" smtClean="0"/>
              <a:t>Son </a:t>
            </a:r>
            <a:r>
              <a:rPr lang="en-ZA" sz="2000" dirty="0"/>
              <a:t>of Chief </a:t>
            </a:r>
            <a:r>
              <a:rPr lang="en-ZA" sz="2000" dirty="0" err="1"/>
              <a:t>Kgorutlhe</a:t>
            </a:r>
            <a:r>
              <a:rPr lang="en-ZA" sz="2000" dirty="0"/>
              <a:t> Josiah </a:t>
            </a:r>
            <a:r>
              <a:rPr lang="en-ZA" sz="2000" dirty="0" err="1"/>
              <a:t>Makgatho</a:t>
            </a:r>
            <a:r>
              <a:rPr lang="en-ZA" sz="2000" dirty="0"/>
              <a:t> of the </a:t>
            </a:r>
            <a:r>
              <a:rPr lang="en-ZA" sz="2000" dirty="0" err="1"/>
              <a:t>Makgatho</a:t>
            </a:r>
            <a:r>
              <a:rPr lang="en-ZA" sz="2000" dirty="0"/>
              <a:t> chieftaincy at Ga-</a:t>
            </a:r>
            <a:r>
              <a:rPr lang="en-ZA" sz="2000" dirty="0" err="1"/>
              <a:t>Mphahlele</a:t>
            </a:r>
            <a:endParaRPr lang="en-ZA" sz="2000" dirty="0"/>
          </a:p>
          <a:p>
            <a:pPr>
              <a:spcBef>
                <a:spcPts val="1200"/>
              </a:spcBef>
            </a:pPr>
            <a:r>
              <a:rPr lang="en-ZA" sz="2000" dirty="0" smtClean="0"/>
              <a:t>He was the second </a:t>
            </a:r>
            <a:r>
              <a:rPr lang="en-ZA" sz="2000" dirty="0"/>
              <a:t>President of the  South African Native National Congress (SANNC) from 1917 to </a:t>
            </a:r>
            <a:r>
              <a:rPr lang="en-ZA" sz="2000" dirty="0" smtClean="0"/>
              <a:t>1924, later named ANC</a:t>
            </a:r>
          </a:p>
          <a:p>
            <a:pPr>
              <a:spcBef>
                <a:spcPts val="1200"/>
              </a:spcBef>
            </a:pPr>
            <a:r>
              <a:rPr lang="en-ZA" sz="2000" dirty="0" smtClean="0"/>
              <a:t>He became an intellectual  </a:t>
            </a:r>
            <a:r>
              <a:rPr lang="en-ZA" sz="2000" dirty="0"/>
              <a:t>a political leader, trade </a:t>
            </a:r>
            <a:r>
              <a:rPr lang="en-ZA" sz="2000" b="1" dirty="0" smtClean="0">
                <a:solidFill>
                  <a:schemeClr val="tx2"/>
                </a:solidFill>
              </a:rPr>
              <a:t>unionist, journalist </a:t>
            </a:r>
            <a:r>
              <a:rPr lang="en-ZA" sz="2000" dirty="0" smtClean="0"/>
              <a:t>and preacher</a:t>
            </a:r>
          </a:p>
          <a:p>
            <a:pPr>
              <a:spcBef>
                <a:spcPts val="1200"/>
              </a:spcBef>
            </a:pPr>
            <a:r>
              <a:rPr lang="en-ZA" sz="2000" dirty="0" smtClean="0"/>
              <a:t>He lead </a:t>
            </a:r>
            <a:r>
              <a:rPr lang="en-ZA" sz="2000" dirty="0"/>
              <a:t>as an educationalist and theologian. He led </a:t>
            </a:r>
            <a:r>
              <a:rPr lang="en-ZA" sz="2000" b="1" dirty="0">
                <a:solidFill>
                  <a:schemeClr val="tx2"/>
                </a:solidFill>
              </a:rPr>
              <a:t>anti‐ pass </a:t>
            </a:r>
            <a:r>
              <a:rPr lang="en-ZA" sz="2000" dirty="0"/>
              <a:t>campaigns, calling the pass ‘infernal’ and a ‘badge of </a:t>
            </a:r>
            <a:r>
              <a:rPr lang="en-ZA" sz="2000" b="1" dirty="0">
                <a:solidFill>
                  <a:schemeClr val="tx2"/>
                </a:solidFill>
              </a:rPr>
              <a:t>slavery’. He </a:t>
            </a:r>
            <a:r>
              <a:rPr lang="en-ZA" sz="2000" dirty="0"/>
              <a:t>vigorously opposed the extension of the ‘</a:t>
            </a:r>
            <a:r>
              <a:rPr lang="en-ZA" sz="2000" dirty="0" err="1"/>
              <a:t>dompas</a:t>
            </a:r>
            <a:r>
              <a:rPr lang="en-ZA" sz="2000" dirty="0"/>
              <a:t>’ to </a:t>
            </a:r>
            <a:r>
              <a:rPr lang="en-ZA" sz="2000" b="1" dirty="0">
                <a:solidFill>
                  <a:schemeClr val="tx2"/>
                </a:solidFill>
              </a:rPr>
              <a:t>African </a:t>
            </a:r>
            <a:r>
              <a:rPr lang="en-ZA" sz="2000" b="1" dirty="0" smtClean="0">
                <a:solidFill>
                  <a:schemeClr val="tx2"/>
                </a:solidFill>
              </a:rPr>
              <a:t>women </a:t>
            </a:r>
            <a:r>
              <a:rPr lang="en-ZA" sz="2000" dirty="0"/>
              <a:t>and successfully took the government to court over </a:t>
            </a:r>
            <a:r>
              <a:rPr lang="en-ZA" sz="2000" b="1" dirty="0">
                <a:solidFill>
                  <a:schemeClr val="tx2"/>
                </a:solidFill>
              </a:rPr>
              <a:t>the </a:t>
            </a:r>
            <a:r>
              <a:rPr lang="en-ZA" sz="2000" dirty="0">
                <a:solidFill>
                  <a:schemeClr val="tx2"/>
                </a:solidFill>
              </a:rPr>
              <a:t>Transvaal Poll </a:t>
            </a:r>
            <a:r>
              <a:rPr lang="en-ZA" sz="2000" dirty="0"/>
              <a:t>Tax. He spearheaded a successful campaign in Pretoria </a:t>
            </a:r>
            <a:r>
              <a:rPr lang="en-ZA" sz="2000" b="1" dirty="0">
                <a:solidFill>
                  <a:schemeClr val="tx2"/>
                </a:solidFill>
              </a:rPr>
              <a:t>for the right to </a:t>
            </a:r>
            <a:r>
              <a:rPr lang="en-ZA" sz="2000" dirty="0"/>
              <a:t>walk on the city pavements instead of competing </a:t>
            </a:r>
            <a:r>
              <a:rPr lang="en-ZA" sz="2000" b="1" dirty="0">
                <a:solidFill>
                  <a:schemeClr val="tx2"/>
                </a:solidFill>
              </a:rPr>
              <a:t>with vehicles and </a:t>
            </a:r>
            <a:r>
              <a:rPr lang="en-ZA" sz="2000" dirty="0"/>
              <a:t>horses for space in the middle of the road</a:t>
            </a:r>
            <a:r>
              <a:rPr lang="en-ZA" sz="2000" dirty="0" smtClean="0"/>
              <a:t>.</a:t>
            </a:r>
          </a:p>
        </p:txBody>
      </p:sp>
    </p:spTree>
    <p:extLst>
      <p:ext uri="{BB962C8B-B14F-4D97-AF65-F5344CB8AC3E}">
        <p14:creationId xmlns:p14="http://schemas.microsoft.com/office/powerpoint/2010/main" val="3463635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Type face or typography</a:t>
            </a:r>
          </a:p>
        </p:txBody>
      </p:sp>
      <p:sp>
        <p:nvSpPr>
          <p:cNvPr id="3" name="Content Placeholder 2"/>
          <p:cNvSpPr>
            <a:spLocks noGrp="1"/>
          </p:cNvSpPr>
          <p:nvPr>
            <p:ph idx="1"/>
          </p:nvPr>
        </p:nvSpPr>
        <p:spPr/>
        <p:txBody>
          <a:bodyPr/>
          <a:lstStyle/>
          <a:p>
            <a:r>
              <a:rPr lang="en-ZA" dirty="0" err="1" smtClean="0"/>
              <a:t>Sefako</a:t>
            </a:r>
            <a:r>
              <a:rPr lang="en-ZA" dirty="0" smtClean="0"/>
              <a:t> </a:t>
            </a:r>
            <a:r>
              <a:rPr lang="en-ZA" dirty="0" err="1" smtClean="0"/>
              <a:t>Makgatho</a:t>
            </a:r>
            <a:r>
              <a:rPr lang="en-ZA" dirty="0" smtClean="0"/>
              <a:t> Health Science University (Calibri)</a:t>
            </a:r>
            <a:endParaRPr lang="en-ZA" dirty="0"/>
          </a:p>
        </p:txBody>
      </p:sp>
    </p:spTree>
    <p:extLst>
      <p:ext uri="{BB962C8B-B14F-4D97-AF65-F5344CB8AC3E}">
        <p14:creationId xmlns:p14="http://schemas.microsoft.com/office/powerpoint/2010/main" val="2796413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4" y="3429000"/>
            <a:ext cx="5400434" cy="1470025"/>
          </a:xfrm>
        </p:spPr>
        <p:txBody>
          <a:bodyPr/>
          <a:lstStyle/>
          <a:p>
            <a:pPr algn="l"/>
            <a:r>
              <a:rPr lang="en-ZA" dirty="0" smtClean="0"/>
              <a:t>Imagery</a:t>
            </a:r>
            <a:endParaRPr lang="en-ZA" dirty="0"/>
          </a:p>
        </p:txBody>
      </p:sp>
      <p:pic>
        <p:nvPicPr>
          <p:cNvPr id="1027" name="Picture 3" descr="Header-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6" y="0"/>
            <a:ext cx="9155076" cy="212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95" y="278674"/>
            <a:ext cx="2593046" cy="2891246"/>
          </a:xfrm>
          <a:prstGeom prst="rect">
            <a:avLst/>
          </a:prstGeom>
        </p:spPr>
      </p:pic>
      <p:pic>
        <p:nvPicPr>
          <p:cNvPr id="10" name="Picture 3" descr="Header-Border"/>
          <p:cNvPicPr>
            <a:picLocks noChangeAspect="1" noChangeArrowheads="1"/>
          </p:cNvPicPr>
          <p:nvPr/>
        </p:nvPicPr>
        <p:blipFill rotWithShape="1">
          <a:blip r:embed="rId2">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1042" b="1178"/>
          <a:stretch/>
        </p:blipFill>
        <p:spPr>
          <a:xfrm>
            <a:off x="6139543" y="1942783"/>
            <a:ext cx="3004457" cy="4915217"/>
          </a:xfrm>
          <a:prstGeom prst="rect">
            <a:avLst/>
          </a:prstGeom>
        </p:spPr>
      </p:pic>
      <p:sp>
        <p:nvSpPr>
          <p:cNvPr id="3" name="Subtitle 2"/>
          <p:cNvSpPr>
            <a:spLocks noGrp="1"/>
          </p:cNvSpPr>
          <p:nvPr>
            <p:ph type="subTitle" idx="1"/>
          </p:nvPr>
        </p:nvSpPr>
        <p:spPr>
          <a:xfrm>
            <a:off x="598714" y="4992189"/>
            <a:ext cx="6400800" cy="816429"/>
          </a:xfrm>
        </p:spPr>
        <p:txBody>
          <a:bodyPr/>
          <a:lstStyle/>
          <a:p>
            <a:pPr algn="l"/>
            <a:r>
              <a:rPr lang="en-ZA" dirty="0" err="1" smtClean="0">
                <a:solidFill>
                  <a:schemeClr val="tx1"/>
                </a:solidFill>
              </a:rPr>
              <a:t>Sefako</a:t>
            </a:r>
            <a:r>
              <a:rPr lang="en-ZA" dirty="0" smtClean="0">
                <a:solidFill>
                  <a:schemeClr val="tx1"/>
                </a:solidFill>
              </a:rPr>
              <a:t> </a:t>
            </a:r>
            <a:r>
              <a:rPr lang="en-ZA" dirty="0" err="1" smtClean="0">
                <a:solidFill>
                  <a:schemeClr val="tx1"/>
                </a:solidFill>
              </a:rPr>
              <a:t>Makgatho</a:t>
            </a:r>
            <a:endParaRPr lang="en-ZA" dirty="0">
              <a:solidFill>
                <a:schemeClr val="tx1"/>
              </a:solidFill>
            </a:endParaRPr>
          </a:p>
        </p:txBody>
      </p:sp>
    </p:spTree>
    <p:extLst>
      <p:ext uri="{BB962C8B-B14F-4D97-AF65-F5344CB8AC3E}">
        <p14:creationId xmlns:p14="http://schemas.microsoft.com/office/powerpoint/2010/main" val="3391590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Language</a:t>
            </a:r>
          </a:p>
        </p:txBody>
      </p:sp>
      <p:sp>
        <p:nvSpPr>
          <p:cNvPr id="3" name="Content Placeholder 2"/>
          <p:cNvSpPr>
            <a:spLocks noGrp="1"/>
          </p:cNvSpPr>
          <p:nvPr>
            <p:ph idx="1"/>
          </p:nvPr>
        </p:nvSpPr>
        <p:spPr/>
        <p:txBody>
          <a:bodyPr/>
          <a:lstStyle/>
          <a:p>
            <a:r>
              <a:rPr lang="en-ZA" dirty="0" err="1" smtClean="0"/>
              <a:t>Sefako</a:t>
            </a:r>
            <a:r>
              <a:rPr lang="en-ZA" dirty="0" smtClean="0"/>
              <a:t> </a:t>
            </a:r>
            <a:r>
              <a:rPr lang="en-ZA" dirty="0" err="1" smtClean="0"/>
              <a:t>Makgatho</a:t>
            </a:r>
            <a:r>
              <a:rPr lang="en-ZA" dirty="0" smtClean="0"/>
              <a:t> University</a:t>
            </a:r>
          </a:p>
          <a:p>
            <a:r>
              <a:rPr lang="en-ZA" dirty="0" smtClean="0"/>
              <a:t>SMU</a:t>
            </a:r>
          </a:p>
          <a:p>
            <a:pPr marL="0" indent="0">
              <a:buNone/>
            </a:pPr>
            <a:endParaRPr lang="en-ZA" dirty="0"/>
          </a:p>
        </p:txBody>
      </p:sp>
    </p:spTree>
    <p:extLst>
      <p:ext uri="{BB962C8B-B14F-4D97-AF65-F5344CB8AC3E}">
        <p14:creationId xmlns:p14="http://schemas.microsoft.com/office/powerpoint/2010/main" val="2839427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Contact Details</a:t>
            </a:r>
          </a:p>
        </p:txBody>
      </p:sp>
      <p:sp>
        <p:nvSpPr>
          <p:cNvPr id="3" name="Content Placeholder 2"/>
          <p:cNvSpPr>
            <a:spLocks noGrp="1"/>
          </p:cNvSpPr>
          <p:nvPr>
            <p:ph idx="1"/>
          </p:nvPr>
        </p:nvSpPr>
        <p:spPr/>
        <p:txBody>
          <a:bodyPr/>
          <a:lstStyle/>
          <a:p>
            <a:pPr lvl="0"/>
            <a:endParaRPr lang="en-ZA" dirty="0"/>
          </a:p>
          <a:p>
            <a:pPr lvl="0">
              <a:spcBef>
                <a:spcPts val="1800"/>
              </a:spcBef>
            </a:pPr>
            <a:r>
              <a:rPr lang="en-US" dirty="0" err="1"/>
              <a:t>Setlogelo</a:t>
            </a:r>
            <a:r>
              <a:rPr lang="en-US" dirty="0"/>
              <a:t> Drive, </a:t>
            </a:r>
            <a:r>
              <a:rPr lang="en-ZA" dirty="0" smtClean="0"/>
              <a:t>Road</a:t>
            </a:r>
            <a:r>
              <a:rPr lang="en-ZA" dirty="0"/>
              <a:t>, Ga-</a:t>
            </a:r>
            <a:r>
              <a:rPr lang="en-ZA" dirty="0" err="1"/>
              <a:t>Rankuwa</a:t>
            </a:r>
            <a:r>
              <a:rPr lang="en-ZA" dirty="0"/>
              <a:t>, Gauteng, 2000</a:t>
            </a:r>
          </a:p>
          <a:p>
            <a:pPr lvl="0">
              <a:spcBef>
                <a:spcPts val="1800"/>
              </a:spcBef>
            </a:pPr>
            <a:r>
              <a:rPr lang="en-ZA" dirty="0"/>
              <a:t>Telephone: 012 521 4112 | Fax : 012 560 </a:t>
            </a:r>
            <a:r>
              <a:rPr lang="en-ZA" dirty="0" smtClean="0"/>
              <a:t>4484/0274</a:t>
            </a:r>
            <a:br>
              <a:rPr lang="en-ZA" dirty="0" smtClean="0"/>
            </a:br>
            <a:r>
              <a:rPr lang="en-ZA" dirty="0" smtClean="0"/>
              <a:t>Temporary: Email</a:t>
            </a:r>
            <a:r>
              <a:rPr lang="en-ZA" dirty="0"/>
              <a:t>: </a:t>
            </a:r>
            <a:r>
              <a:rPr lang="en-ZA" dirty="0">
                <a:solidFill>
                  <a:srgbClr val="283CEB"/>
                </a:solidFill>
              </a:rPr>
              <a:t>Beatrice.ferreira@ul.ac.za</a:t>
            </a:r>
          </a:p>
          <a:p>
            <a:pPr lvl="0">
              <a:spcBef>
                <a:spcPts val="1800"/>
              </a:spcBef>
            </a:pPr>
            <a:r>
              <a:rPr lang="en-ZA" dirty="0"/>
              <a:t>PO BOX 114 </a:t>
            </a:r>
            <a:r>
              <a:rPr lang="en-ZA" dirty="0" smtClean="0"/>
              <a:t>MEDUNSA (NEW POST OFFICE BOX)</a:t>
            </a:r>
            <a:br>
              <a:rPr lang="en-ZA" dirty="0" smtClean="0"/>
            </a:br>
            <a:r>
              <a:rPr lang="en-ZA" dirty="0" smtClean="0"/>
              <a:t>0204</a:t>
            </a:r>
            <a:endParaRPr lang="en-ZA" dirty="0"/>
          </a:p>
          <a:p>
            <a:pPr lvl="0">
              <a:spcBef>
                <a:spcPts val="1800"/>
              </a:spcBef>
            </a:pPr>
            <a:r>
              <a:rPr lang="en-ZA" dirty="0" smtClean="0"/>
              <a:t>Will operate from the Clinical Pathology Building, until a new building is erected</a:t>
            </a:r>
          </a:p>
          <a:p>
            <a:pPr lvl="0">
              <a:spcBef>
                <a:spcPts val="1800"/>
              </a:spcBef>
            </a:pPr>
            <a:endParaRPr lang="en-ZA" dirty="0"/>
          </a:p>
        </p:txBody>
      </p:sp>
    </p:spTree>
    <p:extLst>
      <p:ext uri="{BB962C8B-B14F-4D97-AF65-F5344CB8AC3E}">
        <p14:creationId xmlns:p14="http://schemas.microsoft.com/office/powerpoint/2010/main" val="2400600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2607" y="153824"/>
            <a:ext cx="4705552" cy="6604027"/>
            <a:chOff x="2342607" y="153824"/>
            <a:chExt cx="4705552" cy="6604027"/>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64" t="16939" r="27458" b="4223"/>
            <a:stretch/>
          </p:blipFill>
          <p:spPr bwMode="auto">
            <a:xfrm>
              <a:off x="2342607" y="153824"/>
              <a:ext cx="4667794" cy="660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62200" y="1663175"/>
              <a:ext cx="4657071" cy="92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2357439" y="5407300"/>
              <a:ext cx="4690720" cy="92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781024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 </a:t>
            </a:r>
            <a:r>
              <a:rPr lang="en-ZA" sz="4000" dirty="0"/>
              <a:t>Looking ahead</a:t>
            </a:r>
          </a:p>
        </p:txBody>
      </p:sp>
      <p:sp>
        <p:nvSpPr>
          <p:cNvPr id="3" name="Content Placeholder 2"/>
          <p:cNvSpPr>
            <a:spLocks noGrp="1"/>
          </p:cNvSpPr>
          <p:nvPr>
            <p:ph idx="1"/>
          </p:nvPr>
        </p:nvSpPr>
        <p:spPr>
          <a:xfrm>
            <a:off x="457200" y="922947"/>
            <a:ext cx="8229600" cy="5691498"/>
          </a:xfrm>
        </p:spPr>
        <p:txBody>
          <a:bodyPr>
            <a:normAutofit fontScale="85000" lnSpcReduction="20000"/>
          </a:bodyPr>
          <a:lstStyle/>
          <a:p>
            <a:pPr lvl="0">
              <a:lnSpc>
                <a:spcPct val="120000"/>
              </a:lnSpc>
            </a:pPr>
            <a:r>
              <a:rPr lang="en-ZA" dirty="0"/>
              <a:t>Legislative compliance</a:t>
            </a:r>
          </a:p>
          <a:p>
            <a:pPr lvl="0">
              <a:lnSpc>
                <a:spcPct val="120000"/>
              </a:lnSpc>
            </a:pPr>
            <a:r>
              <a:rPr lang="en-ZA" dirty="0"/>
              <a:t>Compliance with MOA (transitional arrangements)</a:t>
            </a:r>
          </a:p>
          <a:p>
            <a:pPr lvl="0">
              <a:lnSpc>
                <a:spcPct val="120000"/>
              </a:lnSpc>
            </a:pPr>
            <a:r>
              <a:rPr lang="en-ZA" dirty="0"/>
              <a:t>Planning (agreement on strategic and operational </a:t>
            </a:r>
            <a:r>
              <a:rPr lang="en-ZA" dirty="0" smtClean="0"/>
              <a:t>priorities)</a:t>
            </a:r>
          </a:p>
          <a:p>
            <a:pPr lvl="0">
              <a:lnSpc>
                <a:spcPct val="120000"/>
              </a:lnSpc>
            </a:pPr>
            <a:r>
              <a:rPr lang="en-ZA" dirty="0" smtClean="0"/>
              <a:t>Appointment </a:t>
            </a:r>
            <a:r>
              <a:rPr lang="en-ZA" dirty="0"/>
              <a:t>of an incorporation Manager to drive the process</a:t>
            </a:r>
          </a:p>
          <a:p>
            <a:pPr lvl="0">
              <a:lnSpc>
                <a:spcPct val="120000"/>
              </a:lnSpc>
            </a:pPr>
            <a:r>
              <a:rPr lang="en-ZA" dirty="0"/>
              <a:t>Development of a preliminary vision, mission and common values</a:t>
            </a:r>
          </a:p>
          <a:p>
            <a:pPr lvl="0">
              <a:lnSpc>
                <a:spcPct val="120000"/>
              </a:lnSpc>
            </a:pPr>
            <a:r>
              <a:rPr lang="en-ZA" dirty="0"/>
              <a:t>Projected new identity (branding)</a:t>
            </a:r>
          </a:p>
          <a:p>
            <a:pPr lvl="0">
              <a:lnSpc>
                <a:spcPct val="120000"/>
              </a:lnSpc>
            </a:pPr>
            <a:r>
              <a:rPr lang="en-ZA" dirty="0"/>
              <a:t>Identification of risks and mitigation strategies </a:t>
            </a:r>
            <a:endParaRPr lang="en-ZA" dirty="0" smtClean="0"/>
          </a:p>
          <a:p>
            <a:pPr lvl="0">
              <a:lnSpc>
                <a:spcPct val="120000"/>
              </a:lnSpc>
            </a:pPr>
            <a:r>
              <a:rPr lang="en-ZA" dirty="0" smtClean="0"/>
              <a:t>Due </a:t>
            </a:r>
            <a:r>
              <a:rPr lang="en-ZA" dirty="0"/>
              <a:t>diligence and audits </a:t>
            </a:r>
            <a:endParaRPr lang="en-ZA" dirty="0" smtClean="0"/>
          </a:p>
          <a:p>
            <a:pPr lvl="0">
              <a:lnSpc>
                <a:spcPct val="120000"/>
              </a:lnSpc>
            </a:pPr>
            <a:r>
              <a:rPr lang="en-ZA" dirty="0" smtClean="0"/>
              <a:t>Establishment </a:t>
            </a:r>
            <a:r>
              <a:rPr lang="en-ZA" dirty="0"/>
              <a:t>of joint incorporation “working groups” </a:t>
            </a:r>
          </a:p>
          <a:p>
            <a:pPr lvl="0">
              <a:lnSpc>
                <a:spcPct val="120000"/>
              </a:lnSpc>
            </a:pPr>
            <a:r>
              <a:rPr lang="en-ZA" dirty="0"/>
              <a:t>Implementation framework</a:t>
            </a:r>
          </a:p>
          <a:p>
            <a:pPr lvl="0">
              <a:lnSpc>
                <a:spcPct val="120000"/>
              </a:lnSpc>
            </a:pPr>
            <a:r>
              <a:rPr lang="en-ZA" dirty="0"/>
              <a:t>Appointment of new management </a:t>
            </a:r>
          </a:p>
          <a:p>
            <a:pPr lvl="0">
              <a:lnSpc>
                <a:spcPct val="120000"/>
              </a:lnSpc>
            </a:pPr>
            <a:r>
              <a:rPr lang="en-ZA" dirty="0"/>
              <a:t>Appointment of new Council (within 12 months from date of incorporation) </a:t>
            </a:r>
          </a:p>
          <a:p>
            <a:pPr>
              <a:lnSpc>
                <a:spcPct val="120000"/>
              </a:lnSpc>
            </a:pPr>
            <a:r>
              <a:rPr lang="en-ZA" dirty="0"/>
              <a:t>Institutional Operating Plan (within 12 months from date </a:t>
            </a:r>
            <a:r>
              <a:rPr lang="en-ZA" dirty="0" smtClean="0"/>
              <a:t>of</a:t>
            </a:r>
            <a:br>
              <a:rPr lang="en-ZA" dirty="0" smtClean="0"/>
            </a:br>
            <a:r>
              <a:rPr lang="en-ZA" dirty="0" smtClean="0"/>
              <a:t>incorporation)</a:t>
            </a:r>
            <a:endParaRPr lang="en-ZA" dirty="0"/>
          </a:p>
        </p:txBody>
      </p:sp>
    </p:spTree>
    <p:extLst>
      <p:ext uri="{BB962C8B-B14F-4D97-AF65-F5344CB8AC3E}">
        <p14:creationId xmlns:p14="http://schemas.microsoft.com/office/powerpoint/2010/main" val="4108787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Governance and Management</a:t>
            </a:r>
          </a:p>
        </p:txBody>
      </p:sp>
      <p:sp>
        <p:nvSpPr>
          <p:cNvPr id="3" name="Content Placeholder 2"/>
          <p:cNvSpPr>
            <a:spLocks noGrp="1"/>
          </p:cNvSpPr>
          <p:nvPr>
            <p:ph idx="1"/>
          </p:nvPr>
        </p:nvSpPr>
        <p:spPr/>
        <p:txBody>
          <a:bodyPr>
            <a:normAutofit fontScale="92500"/>
          </a:bodyPr>
          <a:lstStyle/>
          <a:p>
            <a:pPr marL="0" indent="0">
              <a:buNone/>
            </a:pPr>
            <a:r>
              <a:rPr lang="en-ZA" b="1" dirty="0"/>
              <a:t>Matters of URGENCY for IC: </a:t>
            </a:r>
            <a:endParaRPr lang="en-ZA" dirty="0"/>
          </a:p>
          <a:p>
            <a:r>
              <a:rPr lang="en-ZA" dirty="0" smtClean="0"/>
              <a:t>Approving the annual budget</a:t>
            </a:r>
          </a:p>
          <a:p>
            <a:r>
              <a:rPr lang="en-ZA" dirty="0" smtClean="0"/>
              <a:t>Determining an admissions policy</a:t>
            </a:r>
          </a:p>
          <a:p>
            <a:r>
              <a:rPr lang="en-ZA" dirty="0" smtClean="0"/>
              <a:t>Agreeing on the fee structure and terms of payment for new and existing students</a:t>
            </a:r>
          </a:p>
          <a:p>
            <a:r>
              <a:rPr lang="en-ZA" dirty="0" smtClean="0"/>
              <a:t>Deciding on criteria and processes for financial aid and student loans</a:t>
            </a:r>
          </a:p>
          <a:p>
            <a:r>
              <a:rPr lang="en-ZA" dirty="0" smtClean="0"/>
              <a:t>Setting up audit; finance, HR, remuneration committees of council</a:t>
            </a:r>
          </a:p>
          <a:p>
            <a:r>
              <a:rPr lang="en-ZA" dirty="0" smtClean="0"/>
              <a:t>Deciding on disciplinary code and rules for students and employees</a:t>
            </a:r>
          </a:p>
          <a:p>
            <a:r>
              <a:rPr lang="en-ZA" dirty="0" smtClean="0"/>
              <a:t>Determining conditions of service</a:t>
            </a:r>
          </a:p>
          <a:p>
            <a:r>
              <a:rPr lang="en-ZA" dirty="0" smtClean="0"/>
              <a:t>Developing an institutional operating plan</a:t>
            </a:r>
          </a:p>
          <a:p>
            <a:r>
              <a:rPr lang="en-ZA" dirty="0" smtClean="0"/>
              <a:t>Developing a </a:t>
            </a:r>
            <a:r>
              <a:rPr lang="en-ZA" dirty="0"/>
              <a:t>language policy</a:t>
            </a:r>
          </a:p>
          <a:p>
            <a:pPr marL="0" indent="0">
              <a:buNone/>
            </a:pPr>
            <a:endParaRPr lang="en-ZA" dirty="0"/>
          </a:p>
        </p:txBody>
      </p:sp>
    </p:spTree>
    <p:extLst>
      <p:ext uri="{BB962C8B-B14F-4D97-AF65-F5344CB8AC3E}">
        <p14:creationId xmlns:p14="http://schemas.microsoft.com/office/powerpoint/2010/main" val="2384991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6" y="419917"/>
            <a:ext cx="7399867" cy="580495"/>
          </a:xfrm>
        </p:spPr>
        <p:txBody>
          <a:bodyPr>
            <a:noAutofit/>
          </a:bodyPr>
          <a:lstStyle/>
          <a:p>
            <a:r>
              <a:rPr lang="en-ZA" dirty="0"/>
              <a:t>Academic Planning, Quality </a:t>
            </a:r>
            <a:r>
              <a:rPr lang="en-ZA" dirty="0" err="1"/>
              <a:t>Assuarance</a:t>
            </a:r>
            <a:r>
              <a:rPr lang="en-ZA" dirty="0"/>
              <a:t> and Research</a:t>
            </a:r>
          </a:p>
        </p:txBody>
      </p:sp>
      <p:sp>
        <p:nvSpPr>
          <p:cNvPr id="3" name="Content Placeholder 2"/>
          <p:cNvSpPr>
            <a:spLocks noGrp="1"/>
          </p:cNvSpPr>
          <p:nvPr>
            <p:ph idx="1"/>
          </p:nvPr>
        </p:nvSpPr>
        <p:spPr>
          <a:xfrm>
            <a:off x="457200" y="1546789"/>
            <a:ext cx="8229600" cy="4579374"/>
          </a:xfrm>
        </p:spPr>
        <p:txBody>
          <a:bodyPr>
            <a:normAutofit lnSpcReduction="10000"/>
          </a:bodyPr>
          <a:lstStyle/>
          <a:p>
            <a:pPr marL="0" indent="0">
              <a:spcBef>
                <a:spcPts val="1800"/>
              </a:spcBef>
              <a:buNone/>
            </a:pPr>
            <a:r>
              <a:rPr lang="en-ZA" b="1" dirty="0"/>
              <a:t>MATTERS REQUIRING URGENT ATTENTION</a:t>
            </a:r>
            <a:endParaRPr lang="en-ZA" dirty="0"/>
          </a:p>
          <a:p>
            <a:pPr lvl="0">
              <a:spcBef>
                <a:spcPts val="1800"/>
              </a:spcBef>
            </a:pPr>
            <a:r>
              <a:rPr lang="en-ZA" dirty="0"/>
              <a:t>Admissions policy (must be aligned without delay)</a:t>
            </a:r>
          </a:p>
          <a:p>
            <a:pPr lvl="0">
              <a:spcBef>
                <a:spcPts val="1800"/>
              </a:spcBef>
            </a:pPr>
            <a:r>
              <a:rPr lang="en-ZA" dirty="0"/>
              <a:t>Registration – alignment; single database</a:t>
            </a:r>
          </a:p>
          <a:p>
            <a:pPr lvl="0">
              <a:spcBef>
                <a:spcPts val="1800"/>
              </a:spcBef>
            </a:pPr>
            <a:r>
              <a:rPr lang="en-ZA" dirty="0"/>
              <a:t>Academic Calendar </a:t>
            </a:r>
          </a:p>
          <a:p>
            <a:pPr lvl="0">
              <a:spcBef>
                <a:spcPts val="1800"/>
              </a:spcBef>
            </a:pPr>
            <a:r>
              <a:rPr lang="en-ZA" dirty="0"/>
              <a:t>Fee structure</a:t>
            </a:r>
          </a:p>
          <a:p>
            <a:pPr lvl="0">
              <a:spcBef>
                <a:spcPts val="1800"/>
              </a:spcBef>
            </a:pPr>
            <a:r>
              <a:rPr lang="en-ZA" dirty="0"/>
              <a:t>Student financial aid/ bursaries</a:t>
            </a:r>
          </a:p>
          <a:p>
            <a:pPr lvl="0">
              <a:spcBef>
                <a:spcPts val="1800"/>
              </a:spcBef>
            </a:pPr>
            <a:r>
              <a:rPr lang="en-ZA" dirty="0"/>
              <a:t>Disciplinary code and rules</a:t>
            </a:r>
          </a:p>
          <a:p>
            <a:pPr lvl="0">
              <a:spcBef>
                <a:spcPts val="1800"/>
              </a:spcBef>
            </a:pPr>
            <a:r>
              <a:rPr lang="en-ZA" dirty="0"/>
              <a:t>Centralisation or decentralisation of student </a:t>
            </a:r>
            <a:r>
              <a:rPr lang="en-ZA"/>
              <a:t>admin </a:t>
            </a:r>
            <a:r>
              <a:rPr lang="en-ZA" smtClean="0"/>
              <a:t>processes</a:t>
            </a:r>
            <a:endParaRPr lang="en-ZA" dirty="0"/>
          </a:p>
        </p:txBody>
      </p:sp>
    </p:spTree>
    <p:extLst>
      <p:ext uri="{BB962C8B-B14F-4D97-AF65-F5344CB8AC3E}">
        <p14:creationId xmlns:p14="http://schemas.microsoft.com/office/powerpoint/2010/main" val="965674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8308"/>
          </a:xfrm>
        </p:spPr>
        <p:txBody>
          <a:bodyPr>
            <a:normAutofit/>
          </a:bodyPr>
          <a:lstStyle/>
          <a:p>
            <a:r>
              <a:rPr lang="en-ZA" sz="3600" dirty="0"/>
              <a:t>Human Resources</a:t>
            </a:r>
          </a:p>
        </p:txBody>
      </p:sp>
      <p:sp>
        <p:nvSpPr>
          <p:cNvPr id="3" name="Content Placeholder 2"/>
          <p:cNvSpPr>
            <a:spLocks noGrp="1"/>
          </p:cNvSpPr>
          <p:nvPr>
            <p:ph sz="half" idx="1"/>
          </p:nvPr>
        </p:nvSpPr>
        <p:spPr>
          <a:xfrm>
            <a:off x="388833" y="1010540"/>
            <a:ext cx="4063526" cy="5663725"/>
          </a:xfrm>
        </p:spPr>
        <p:txBody>
          <a:bodyPr>
            <a:noAutofit/>
          </a:bodyPr>
          <a:lstStyle/>
          <a:p>
            <a:pPr>
              <a:buClr>
                <a:srgbClr val="F36D2F"/>
              </a:buClr>
            </a:pPr>
            <a:r>
              <a:rPr lang="en-ZA" sz="1800" dirty="0" smtClean="0">
                <a:solidFill>
                  <a:srgbClr val="000000"/>
                </a:solidFill>
              </a:rPr>
              <a:t>Change management</a:t>
            </a:r>
          </a:p>
          <a:p>
            <a:pPr>
              <a:buClr>
                <a:srgbClr val="F36D2F"/>
              </a:buClr>
            </a:pPr>
            <a:r>
              <a:rPr lang="en-ZA" sz="1800" dirty="0">
                <a:solidFill>
                  <a:srgbClr val="000000"/>
                </a:solidFill>
              </a:rPr>
              <a:t>Harmonisation of HR policies and procedures (not limited to…)</a:t>
            </a:r>
          </a:p>
          <a:p>
            <a:pPr lvl="0">
              <a:buClr>
                <a:srgbClr val="F36D2F"/>
              </a:buClr>
            </a:pPr>
            <a:r>
              <a:rPr lang="en-ZA" sz="1800" dirty="0">
                <a:solidFill>
                  <a:srgbClr val="000000"/>
                </a:solidFill>
              </a:rPr>
              <a:t>The appointment and promotion of academic and support staff</a:t>
            </a:r>
          </a:p>
          <a:p>
            <a:pPr lvl="0">
              <a:buClr>
                <a:srgbClr val="F36D2F"/>
              </a:buClr>
            </a:pPr>
            <a:r>
              <a:rPr lang="en-ZA" sz="1800" dirty="0">
                <a:solidFill>
                  <a:srgbClr val="000000"/>
                </a:solidFill>
              </a:rPr>
              <a:t>Working hours</a:t>
            </a:r>
          </a:p>
          <a:p>
            <a:pPr lvl="0">
              <a:buClr>
                <a:srgbClr val="F36D2F"/>
              </a:buClr>
            </a:pPr>
            <a:r>
              <a:rPr lang="en-ZA" sz="1800" dirty="0">
                <a:solidFill>
                  <a:srgbClr val="000000"/>
                </a:solidFill>
              </a:rPr>
              <a:t>Retirement policy</a:t>
            </a:r>
          </a:p>
          <a:p>
            <a:pPr lvl="0">
              <a:buClr>
                <a:srgbClr val="F36D2F"/>
              </a:buClr>
            </a:pPr>
            <a:r>
              <a:rPr lang="en-ZA" sz="1800" dirty="0">
                <a:solidFill>
                  <a:srgbClr val="000000"/>
                </a:solidFill>
              </a:rPr>
              <a:t>Advertisement of posts</a:t>
            </a:r>
          </a:p>
          <a:p>
            <a:pPr lvl="0">
              <a:buClr>
                <a:srgbClr val="F36D2F"/>
              </a:buClr>
            </a:pPr>
            <a:r>
              <a:rPr lang="en-ZA" sz="1800" dirty="0">
                <a:solidFill>
                  <a:srgbClr val="000000"/>
                </a:solidFill>
              </a:rPr>
              <a:t>Appointment of Deans </a:t>
            </a:r>
          </a:p>
          <a:p>
            <a:pPr lvl="0">
              <a:buClr>
                <a:srgbClr val="F36D2F"/>
              </a:buClr>
            </a:pPr>
            <a:r>
              <a:rPr lang="en-ZA" sz="1800" dirty="0">
                <a:solidFill>
                  <a:srgbClr val="000000"/>
                </a:solidFill>
              </a:rPr>
              <a:t>Probation</a:t>
            </a:r>
          </a:p>
          <a:p>
            <a:pPr lvl="0">
              <a:buClr>
                <a:srgbClr val="F36D2F"/>
              </a:buClr>
            </a:pPr>
            <a:r>
              <a:rPr lang="en-ZA" sz="1800" dirty="0">
                <a:solidFill>
                  <a:srgbClr val="000000"/>
                </a:solidFill>
              </a:rPr>
              <a:t>Private work and consulting</a:t>
            </a:r>
          </a:p>
          <a:p>
            <a:pPr lvl="0">
              <a:buClr>
                <a:srgbClr val="F36D2F"/>
              </a:buClr>
            </a:pPr>
            <a:r>
              <a:rPr lang="en-ZA" sz="1800" dirty="0">
                <a:solidFill>
                  <a:srgbClr val="000000"/>
                </a:solidFill>
              </a:rPr>
              <a:t>Selection and search committees</a:t>
            </a:r>
          </a:p>
          <a:p>
            <a:pPr lvl="0">
              <a:buClr>
                <a:srgbClr val="F36D2F"/>
              </a:buClr>
            </a:pPr>
            <a:r>
              <a:rPr lang="en-ZA" sz="1800" dirty="0">
                <a:solidFill>
                  <a:srgbClr val="000000"/>
                </a:solidFill>
              </a:rPr>
              <a:t>Study and sabbatical leave</a:t>
            </a:r>
          </a:p>
          <a:p>
            <a:pPr lvl="0">
              <a:buClr>
                <a:srgbClr val="F36D2F"/>
              </a:buClr>
            </a:pPr>
            <a:r>
              <a:rPr lang="en-ZA" sz="1800" dirty="0">
                <a:solidFill>
                  <a:srgbClr val="000000"/>
                </a:solidFill>
              </a:rPr>
              <a:t>Workload models</a:t>
            </a:r>
          </a:p>
          <a:p>
            <a:pPr lvl="0">
              <a:buClr>
                <a:srgbClr val="F36D2F"/>
              </a:buClr>
            </a:pPr>
            <a:r>
              <a:rPr lang="en-ZA" sz="1800" dirty="0">
                <a:solidFill>
                  <a:srgbClr val="000000"/>
                </a:solidFill>
              </a:rPr>
              <a:t>Research ethics and code </a:t>
            </a:r>
            <a:r>
              <a:rPr lang="en-ZA" sz="1800">
                <a:solidFill>
                  <a:srgbClr val="000000"/>
                </a:solidFill>
              </a:rPr>
              <a:t>of </a:t>
            </a:r>
            <a:r>
              <a:rPr lang="en-ZA" sz="1800" smtClean="0">
                <a:solidFill>
                  <a:srgbClr val="000000"/>
                </a:solidFill>
              </a:rPr>
              <a:t>conduct</a:t>
            </a:r>
          </a:p>
          <a:p>
            <a:pPr lvl="0">
              <a:buClr>
                <a:srgbClr val="F36D2F"/>
              </a:buClr>
            </a:pPr>
            <a:r>
              <a:rPr lang="en-ZA" sz="1800">
                <a:solidFill>
                  <a:srgbClr val="000000"/>
                </a:solidFill>
              </a:rPr>
              <a:t>Intellectual capital/ </a:t>
            </a:r>
            <a:r>
              <a:rPr lang="en-ZA" sz="1800" smtClean="0">
                <a:solidFill>
                  <a:srgbClr val="000000"/>
                </a:solidFill>
              </a:rPr>
              <a:t>property </a:t>
            </a:r>
            <a:endParaRPr lang="en-ZA" sz="1800">
              <a:solidFill>
                <a:srgbClr val="000000"/>
              </a:solidFill>
            </a:endParaRPr>
          </a:p>
          <a:p>
            <a:pPr lvl="0">
              <a:buClr>
                <a:srgbClr val="F36D2F"/>
              </a:buClr>
            </a:pPr>
            <a:endParaRPr lang="en-ZA" sz="1800" dirty="0">
              <a:solidFill>
                <a:srgbClr val="000000"/>
              </a:solidFill>
            </a:endParaRPr>
          </a:p>
        </p:txBody>
      </p:sp>
      <p:sp>
        <p:nvSpPr>
          <p:cNvPr id="4" name="Content Placeholder 3"/>
          <p:cNvSpPr>
            <a:spLocks noGrp="1"/>
          </p:cNvSpPr>
          <p:nvPr>
            <p:ph sz="half" idx="2"/>
          </p:nvPr>
        </p:nvSpPr>
        <p:spPr>
          <a:xfrm>
            <a:off x="4588379" y="1010540"/>
            <a:ext cx="4038600" cy="4525963"/>
          </a:xfrm>
        </p:spPr>
        <p:txBody>
          <a:bodyPr>
            <a:noAutofit/>
          </a:bodyPr>
          <a:lstStyle/>
          <a:p>
            <a:pPr>
              <a:buClr>
                <a:srgbClr val="F36D2F"/>
              </a:buClr>
            </a:pPr>
            <a:r>
              <a:rPr lang="en-ZA" sz="1800">
                <a:solidFill>
                  <a:srgbClr val="000000"/>
                </a:solidFill>
              </a:rPr>
              <a:t>HIV/AIDS</a:t>
            </a:r>
          </a:p>
          <a:p>
            <a:pPr lvl="0">
              <a:buClr>
                <a:srgbClr val="F36D2F"/>
              </a:buClr>
            </a:pPr>
            <a:r>
              <a:rPr lang="en-ZA" sz="1800" smtClean="0">
                <a:solidFill>
                  <a:srgbClr val="000000"/>
                </a:solidFill>
              </a:rPr>
              <a:t>Holding </a:t>
            </a:r>
            <a:r>
              <a:rPr lang="en-ZA" sz="1800" dirty="0">
                <a:solidFill>
                  <a:srgbClr val="000000"/>
                </a:solidFill>
              </a:rPr>
              <a:t>of public office</a:t>
            </a:r>
          </a:p>
          <a:p>
            <a:pPr lvl="0">
              <a:buClr>
                <a:srgbClr val="F36D2F"/>
              </a:buClr>
            </a:pPr>
            <a:r>
              <a:rPr lang="en-ZA" sz="1800" dirty="0">
                <a:solidFill>
                  <a:srgbClr val="000000"/>
                </a:solidFill>
              </a:rPr>
              <a:t>Relationships btw staff and students</a:t>
            </a:r>
          </a:p>
          <a:p>
            <a:pPr lvl="0">
              <a:buClr>
                <a:srgbClr val="F36D2F"/>
              </a:buClr>
            </a:pPr>
            <a:r>
              <a:rPr lang="en-ZA" sz="1800" dirty="0">
                <a:solidFill>
                  <a:srgbClr val="000000"/>
                </a:solidFill>
              </a:rPr>
              <a:t>Relocation allowances</a:t>
            </a:r>
          </a:p>
          <a:p>
            <a:pPr lvl="0">
              <a:buClr>
                <a:srgbClr val="F36D2F"/>
              </a:buClr>
            </a:pPr>
            <a:r>
              <a:rPr lang="en-ZA" sz="1800" dirty="0">
                <a:solidFill>
                  <a:srgbClr val="000000"/>
                </a:solidFill>
              </a:rPr>
              <a:t>Absenteeism and desertion</a:t>
            </a:r>
          </a:p>
          <a:p>
            <a:pPr lvl="0">
              <a:buClr>
                <a:srgbClr val="F36D2F"/>
              </a:buClr>
            </a:pPr>
            <a:r>
              <a:rPr lang="en-ZA" sz="1800" dirty="0">
                <a:solidFill>
                  <a:srgbClr val="000000"/>
                </a:solidFill>
              </a:rPr>
              <a:t>Sexual harassment</a:t>
            </a:r>
          </a:p>
          <a:p>
            <a:pPr lvl="0">
              <a:buClr>
                <a:srgbClr val="F36D2F"/>
              </a:buClr>
            </a:pPr>
            <a:r>
              <a:rPr lang="en-ZA" sz="1800" dirty="0">
                <a:solidFill>
                  <a:srgbClr val="000000"/>
                </a:solidFill>
              </a:rPr>
              <a:t>Staff development and training</a:t>
            </a:r>
          </a:p>
          <a:p>
            <a:pPr lvl="0">
              <a:buClr>
                <a:srgbClr val="F36D2F"/>
              </a:buClr>
            </a:pPr>
            <a:r>
              <a:rPr lang="en-ZA" sz="1800" dirty="0">
                <a:solidFill>
                  <a:srgbClr val="000000"/>
                </a:solidFill>
              </a:rPr>
              <a:t>Salary supplementation</a:t>
            </a:r>
          </a:p>
          <a:p>
            <a:pPr lvl="0">
              <a:buClr>
                <a:srgbClr val="F36D2F"/>
              </a:buClr>
            </a:pPr>
            <a:r>
              <a:rPr lang="en-ZA" sz="1800" dirty="0">
                <a:solidFill>
                  <a:srgbClr val="000000"/>
                </a:solidFill>
              </a:rPr>
              <a:t>Travel and disbursements</a:t>
            </a:r>
          </a:p>
          <a:p>
            <a:pPr lvl="0">
              <a:buClr>
                <a:srgbClr val="F36D2F"/>
              </a:buClr>
            </a:pPr>
            <a:r>
              <a:rPr lang="en-ZA" sz="1800" dirty="0">
                <a:solidFill>
                  <a:srgbClr val="000000"/>
                </a:solidFill>
              </a:rPr>
              <a:t>Discipline and grievance policy and procedures</a:t>
            </a:r>
          </a:p>
          <a:p>
            <a:pPr lvl="0">
              <a:buClr>
                <a:srgbClr val="F36D2F"/>
              </a:buClr>
            </a:pPr>
            <a:r>
              <a:rPr lang="en-ZA" sz="1800" dirty="0">
                <a:solidFill>
                  <a:srgbClr val="000000"/>
                </a:solidFill>
              </a:rPr>
              <a:t>Employment equity</a:t>
            </a:r>
          </a:p>
          <a:p>
            <a:pPr lvl="0">
              <a:buClr>
                <a:srgbClr val="F36D2F"/>
              </a:buClr>
            </a:pPr>
            <a:r>
              <a:rPr lang="en-ZA" sz="1800" dirty="0">
                <a:solidFill>
                  <a:srgbClr val="000000"/>
                </a:solidFill>
              </a:rPr>
              <a:t>Occupational Health and Safety </a:t>
            </a:r>
          </a:p>
          <a:p>
            <a:pPr>
              <a:buClr>
                <a:srgbClr val="F36D2F"/>
              </a:buClr>
            </a:pPr>
            <a:r>
              <a:rPr lang="en-ZA" sz="1800" dirty="0">
                <a:solidFill>
                  <a:srgbClr val="000000"/>
                </a:solidFill>
              </a:rPr>
              <a:t>4.5 Relations with Trade Unions and other staff associations are essential and must begin </a:t>
            </a:r>
            <a:r>
              <a:rPr lang="en-ZA" sz="1800">
                <a:solidFill>
                  <a:srgbClr val="000000"/>
                </a:solidFill>
              </a:rPr>
              <a:t>immediately </a:t>
            </a:r>
            <a:r>
              <a:rPr lang="en-ZA" sz="1800" smtClean="0">
                <a:solidFill>
                  <a:srgbClr val="000000"/>
                </a:solidFill>
              </a:rPr>
              <a:t/>
            </a:r>
            <a:br>
              <a:rPr lang="en-ZA" sz="1800" smtClean="0">
                <a:solidFill>
                  <a:srgbClr val="000000"/>
                </a:solidFill>
              </a:rPr>
            </a:br>
            <a:r>
              <a:rPr lang="en-ZA" sz="1800" smtClean="0">
                <a:solidFill>
                  <a:srgbClr val="000000"/>
                </a:solidFill>
              </a:rPr>
              <a:t>(</a:t>
            </a:r>
            <a:r>
              <a:rPr lang="en-ZA" sz="1800" dirty="0">
                <a:solidFill>
                  <a:srgbClr val="000000"/>
                </a:solidFill>
              </a:rPr>
              <a:t>Labour Relations Officer</a:t>
            </a:r>
            <a:r>
              <a:rPr lang="en-ZA" sz="1800">
                <a:solidFill>
                  <a:srgbClr val="000000"/>
                </a:solidFill>
              </a:rPr>
              <a:t>) </a:t>
            </a:r>
            <a:endParaRPr lang="en-ZA" sz="1800" dirty="0">
              <a:solidFill>
                <a:srgbClr val="000000"/>
              </a:solidFill>
            </a:endParaRPr>
          </a:p>
        </p:txBody>
      </p:sp>
    </p:spTree>
    <p:extLst>
      <p:ext uri="{BB962C8B-B14F-4D97-AF65-F5344CB8AC3E}">
        <p14:creationId xmlns:p14="http://schemas.microsoft.com/office/powerpoint/2010/main" val="3598716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ZA" dirty="0"/>
              <a:t>Financial Management</a:t>
            </a:r>
          </a:p>
        </p:txBody>
      </p:sp>
      <p:sp>
        <p:nvSpPr>
          <p:cNvPr id="6" name="Content Placeholder 5"/>
          <p:cNvSpPr>
            <a:spLocks noGrp="1"/>
          </p:cNvSpPr>
          <p:nvPr>
            <p:ph idx="1"/>
          </p:nvPr>
        </p:nvSpPr>
        <p:spPr/>
        <p:txBody>
          <a:bodyPr>
            <a:normAutofit lnSpcReduction="10000"/>
          </a:bodyPr>
          <a:lstStyle/>
          <a:p>
            <a:pPr marL="0" indent="0">
              <a:spcBef>
                <a:spcPts val="1200"/>
              </a:spcBef>
              <a:buNone/>
            </a:pPr>
            <a:r>
              <a:rPr lang="en-ZA" b="1" dirty="0"/>
              <a:t>KEY ISSUES REQUIRING ATTENTION</a:t>
            </a:r>
            <a:endParaRPr lang="en-ZA" dirty="0"/>
          </a:p>
          <a:p>
            <a:pPr lvl="0">
              <a:spcBef>
                <a:spcPts val="1200"/>
              </a:spcBef>
            </a:pPr>
            <a:r>
              <a:rPr lang="en-ZA" dirty="0"/>
              <a:t>Financial governance and management</a:t>
            </a:r>
          </a:p>
          <a:p>
            <a:pPr lvl="0">
              <a:spcBef>
                <a:spcPts val="1200"/>
              </a:spcBef>
            </a:pPr>
            <a:r>
              <a:rPr lang="en-ZA" dirty="0"/>
              <a:t>Policies and procedures</a:t>
            </a:r>
          </a:p>
          <a:p>
            <a:pPr lvl="0">
              <a:spcBef>
                <a:spcPts val="1200"/>
              </a:spcBef>
            </a:pPr>
            <a:r>
              <a:rPr lang="en-ZA" dirty="0"/>
              <a:t>Financial systems</a:t>
            </a:r>
          </a:p>
          <a:p>
            <a:pPr lvl="0">
              <a:spcBef>
                <a:spcPts val="1200"/>
              </a:spcBef>
            </a:pPr>
            <a:r>
              <a:rPr lang="en-ZA" dirty="0"/>
              <a:t>General accounting processes</a:t>
            </a:r>
          </a:p>
          <a:p>
            <a:pPr lvl="0">
              <a:spcBef>
                <a:spcPts val="1200"/>
              </a:spcBef>
            </a:pPr>
            <a:r>
              <a:rPr lang="en-ZA" dirty="0"/>
              <a:t>Budget and budgetary control processes</a:t>
            </a:r>
          </a:p>
          <a:p>
            <a:pPr lvl="0">
              <a:spcBef>
                <a:spcPts val="1200"/>
              </a:spcBef>
            </a:pPr>
            <a:r>
              <a:rPr lang="en-ZA" dirty="0"/>
              <a:t>Salary admin</a:t>
            </a:r>
          </a:p>
          <a:p>
            <a:pPr lvl="0">
              <a:spcBef>
                <a:spcPts val="1200"/>
              </a:spcBef>
            </a:pPr>
            <a:r>
              <a:rPr lang="en-ZA" dirty="0"/>
              <a:t>Student fees and related charges</a:t>
            </a:r>
          </a:p>
          <a:p>
            <a:pPr lvl="0">
              <a:spcBef>
                <a:spcPts val="1200"/>
              </a:spcBef>
            </a:pPr>
            <a:r>
              <a:rPr lang="en-ZA" dirty="0"/>
              <a:t>HR</a:t>
            </a:r>
          </a:p>
          <a:p>
            <a:pPr lvl="0">
              <a:spcBef>
                <a:spcPts val="1200"/>
              </a:spcBef>
            </a:pPr>
            <a:r>
              <a:rPr lang="en-ZA" dirty="0"/>
              <a:t>Financial reporting and </a:t>
            </a:r>
            <a:r>
              <a:rPr lang="en-ZA"/>
              <a:t>financial </a:t>
            </a:r>
            <a:r>
              <a:rPr lang="en-ZA" smtClean="0"/>
              <a:t>statements</a:t>
            </a:r>
            <a:endParaRPr lang="en-ZA" dirty="0"/>
          </a:p>
        </p:txBody>
      </p:sp>
    </p:spTree>
    <p:extLst>
      <p:ext uri="{BB962C8B-B14F-4D97-AF65-F5344CB8AC3E}">
        <p14:creationId xmlns:p14="http://schemas.microsoft.com/office/powerpoint/2010/main" val="235866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How he is remembered</a:t>
            </a:r>
            <a:endParaRPr lang="en-ZA"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1042" b="1178"/>
          <a:stretch/>
        </p:blipFill>
        <p:spPr>
          <a:xfrm>
            <a:off x="6139543" y="1942783"/>
            <a:ext cx="3004457" cy="4915217"/>
          </a:xfrm>
          <a:prstGeom prst="rect">
            <a:avLst/>
          </a:prstGeom>
        </p:spPr>
      </p:pic>
      <p:pic>
        <p:nvPicPr>
          <p:cNvPr id="5" name="Picture 3"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eader-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75220" t="22715"/>
          <a:stretch/>
        </p:blipFill>
        <p:spPr bwMode="auto">
          <a:xfrm flipH="1" flipV="1">
            <a:off x="0" y="5215782"/>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92200"/>
            <a:ext cx="5644497" cy="5033963"/>
          </a:xfrm>
        </p:spPr>
        <p:txBody>
          <a:bodyPr>
            <a:normAutofit fontScale="92500" lnSpcReduction="20000"/>
          </a:bodyPr>
          <a:lstStyle/>
          <a:p>
            <a:r>
              <a:rPr lang="en-ZA" dirty="0"/>
              <a:t>The writer has vivid recollections of attending a moving service at which tributes were paid to this versatile African</a:t>
            </a:r>
            <a:r>
              <a:rPr lang="en-ZA" i="1" dirty="0">
                <a:solidFill>
                  <a:srgbClr val="FF0000"/>
                </a:solidFill>
              </a:rPr>
              <a:t>. Enthusiastic and warm-hearted references were made to his fearlessness, his devotion to progress among his people and his willingness to spend himself in their service. </a:t>
            </a:r>
            <a:r>
              <a:rPr lang="en-ZA" dirty="0"/>
              <a:t>All an interested observer could do was to express the wish that more would follow in his footsteps" ("Late S. M. </a:t>
            </a:r>
            <a:r>
              <a:rPr lang="en-ZA" dirty="0" err="1"/>
              <a:t>Makgatho</a:t>
            </a:r>
            <a:r>
              <a:rPr lang="en-ZA" dirty="0"/>
              <a:t>: . . . Great teacher-politician", </a:t>
            </a:r>
            <a:r>
              <a:rPr lang="en-ZA" i="1" dirty="0" err="1"/>
              <a:t>Imvo</a:t>
            </a:r>
            <a:r>
              <a:rPr lang="en-ZA" i="1" dirty="0"/>
              <a:t> </a:t>
            </a:r>
            <a:r>
              <a:rPr lang="en-ZA" i="1" dirty="0" err="1"/>
              <a:t>Zabantsundu</a:t>
            </a:r>
            <a:r>
              <a:rPr lang="en-ZA" dirty="0"/>
              <a:t>, October 28, </a:t>
            </a:r>
            <a:r>
              <a:rPr lang="en-ZA" dirty="0" smtClean="0"/>
              <a:t>1961</a:t>
            </a:r>
          </a:p>
          <a:p>
            <a:r>
              <a:rPr lang="en-ZA" dirty="0"/>
              <a:t>President </a:t>
            </a:r>
            <a:r>
              <a:rPr lang="en-ZA" dirty="0" err="1"/>
              <a:t>Makgatho's</a:t>
            </a:r>
            <a:r>
              <a:rPr lang="en-ZA" dirty="0"/>
              <a:t> legacy, </a:t>
            </a:r>
            <a:r>
              <a:rPr lang="en-ZA" b="1" dirty="0">
                <a:solidFill>
                  <a:srgbClr val="FF0000"/>
                </a:solidFill>
              </a:rPr>
              <a:t>is </a:t>
            </a:r>
            <a:r>
              <a:rPr lang="en-ZA" b="1" i="1" dirty="0">
                <a:solidFill>
                  <a:srgbClr val="FF0000"/>
                </a:solidFill>
              </a:rPr>
              <a:t>the need to remain rooted in our communities and to respond to broader </a:t>
            </a:r>
            <a:r>
              <a:rPr lang="en-ZA" b="1" i="1" dirty="0" smtClean="0">
                <a:solidFill>
                  <a:srgbClr val="FF0000"/>
                </a:solidFill>
              </a:rPr>
              <a:t>societal issues</a:t>
            </a:r>
          </a:p>
          <a:p>
            <a:pPr>
              <a:spcBef>
                <a:spcPts val="1200"/>
              </a:spcBef>
            </a:pPr>
            <a:r>
              <a:rPr lang="en-ZA" dirty="0" err="1"/>
              <a:t>Sefako</a:t>
            </a:r>
            <a:r>
              <a:rPr lang="en-ZA" dirty="0"/>
              <a:t> </a:t>
            </a:r>
            <a:r>
              <a:rPr lang="en-ZA" dirty="0" err="1"/>
              <a:t>Makgatho</a:t>
            </a:r>
            <a:r>
              <a:rPr lang="en-ZA" dirty="0"/>
              <a:t> died  on the 23 May 1951,  in Riverside, Pretoria</a:t>
            </a:r>
          </a:p>
          <a:p>
            <a:pPr>
              <a:spcBef>
                <a:spcPts val="1200"/>
              </a:spcBef>
            </a:pPr>
            <a:endParaRPr lang="en-ZA" dirty="0"/>
          </a:p>
          <a:p>
            <a:endParaRPr lang="en-ZA" b="1" dirty="0">
              <a:solidFill>
                <a:srgbClr val="FF0000"/>
              </a:solidFill>
            </a:endParaRPr>
          </a:p>
        </p:txBody>
      </p:sp>
    </p:spTree>
    <p:extLst>
      <p:ext uri="{BB962C8B-B14F-4D97-AF65-F5344CB8AC3E}">
        <p14:creationId xmlns:p14="http://schemas.microsoft.com/office/powerpoint/2010/main" val="33764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ICT</a:t>
            </a:r>
          </a:p>
        </p:txBody>
      </p:sp>
      <p:sp>
        <p:nvSpPr>
          <p:cNvPr id="3" name="Content Placeholder 2"/>
          <p:cNvSpPr>
            <a:spLocks noGrp="1"/>
          </p:cNvSpPr>
          <p:nvPr>
            <p:ph idx="1"/>
          </p:nvPr>
        </p:nvSpPr>
        <p:spPr/>
        <p:txBody>
          <a:bodyPr/>
          <a:lstStyle/>
          <a:p>
            <a:pPr marL="0" indent="0">
              <a:spcBef>
                <a:spcPts val="1200"/>
              </a:spcBef>
              <a:buNone/>
            </a:pPr>
            <a:r>
              <a:rPr lang="en-ZA" b="1" smtClean="0"/>
              <a:t>AUDIT:</a:t>
            </a:r>
            <a:endParaRPr lang="en-ZA" smtClean="0"/>
          </a:p>
          <a:p>
            <a:pPr lvl="0">
              <a:spcBef>
                <a:spcPts val="1200"/>
              </a:spcBef>
            </a:pPr>
            <a:r>
              <a:rPr lang="en-ZA" smtClean="0"/>
              <a:t>IT </a:t>
            </a:r>
            <a:r>
              <a:rPr lang="en-ZA" dirty="0"/>
              <a:t>software licenses</a:t>
            </a:r>
          </a:p>
          <a:p>
            <a:pPr lvl="0">
              <a:spcBef>
                <a:spcPts val="1200"/>
              </a:spcBef>
            </a:pPr>
            <a:r>
              <a:rPr lang="en-ZA" dirty="0"/>
              <a:t>Teaching support systems </a:t>
            </a:r>
          </a:p>
          <a:p>
            <a:pPr lvl="0">
              <a:spcBef>
                <a:spcPts val="1200"/>
              </a:spcBef>
            </a:pPr>
            <a:r>
              <a:rPr lang="en-ZA" dirty="0"/>
              <a:t>Major admin systems </a:t>
            </a:r>
            <a:r>
              <a:rPr lang="en-ZA" dirty="0" err="1"/>
              <a:t>eg</a:t>
            </a:r>
            <a:r>
              <a:rPr lang="en-ZA" dirty="0"/>
              <a:t> timetabling</a:t>
            </a:r>
          </a:p>
          <a:p>
            <a:pPr lvl="0">
              <a:spcBef>
                <a:spcPts val="1200"/>
              </a:spcBef>
            </a:pPr>
            <a:r>
              <a:rPr lang="en-ZA" dirty="0"/>
              <a:t>Desktop and laptop systems</a:t>
            </a:r>
          </a:p>
          <a:p>
            <a:pPr lvl="0">
              <a:spcBef>
                <a:spcPts val="1200"/>
              </a:spcBef>
            </a:pPr>
            <a:r>
              <a:rPr lang="en-ZA" dirty="0"/>
              <a:t>Procurement and Support contracts</a:t>
            </a:r>
          </a:p>
          <a:p>
            <a:pPr lvl="0">
              <a:spcBef>
                <a:spcPts val="1200"/>
              </a:spcBef>
            </a:pPr>
            <a:r>
              <a:rPr lang="en-ZA" dirty="0"/>
              <a:t>Internal service provision</a:t>
            </a:r>
          </a:p>
          <a:p>
            <a:pPr lvl="0">
              <a:spcBef>
                <a:spcPts val="1200"/>
              </a:spcBef>
            </a:pPr>
            <a:r>
              <a:rPr lang="en-ZA" dirty="0"/>
              <a:t>People </a:t>
            </a:r>
            <a:r>
              <a:rPr lang="en-ZA" dirty="0" err="1"/>
              <a:t>eg</a:t>
            </a:r>
            <a:r>
              <a:rPr lang="en-ZA" dirty="0"/>
              <a:t> skills of individual staff</a:t>
            </a:r>
          </a:p>
          <a:p>
            <a:pPr lvl="0">
              <a:spcBef>
                <a:spcPts val="1200"/>
              </a:spcBef>
            </a:pPr>
            <a:r>
              <a:rPr lang="en-ZA" dirty="0"/>
              <a:t>Operational costs</a:t>
            </a:r>
          </a:p>
          <a:p>
            <a:endParaRPr lang="en-ZA" dirty="0"/>
          </a:p>
        </p:txBody>
      </p:sp>
    </p:spTree>
    <p:extLst>
      <p:ext uri="{BB962C8B-B14F-4D97-AF65-F5344CB8AC3E}">
        <p14:creationId xmlns:p14="http://schemas.microsoft.com/office/powerpoint/2010/main" val="1527542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Properties, Buildings and Services</a:t>
            </a:r>
          </a:p>
        </p:txBody>
      </p:sp>
      <p:sp>
        <p:nvSpPr>
          <p:cNvPr id="3" name="Content Placeholder 2"/>
          <p:cNvSpPr>
            <a:spLocks noGrp="1"/>
          </p:cNvSpPr>
          <p:nvPr>
            <p:ph idx="1"/>
          </p:nvPr>
        </p:nvSpPr>
        <p:spPr/>
        <p:txBody>
          <a:bodyPr>
            <a:normAutofit/>
          </a:bodyPr>
          <a:lstStyle/>
          <a:p>
            <a:pPr>
              <a:spcBef>
                <a:spcPts val="1200"/>
              </a:spcBef>
            </a:pPr>
            <a:r>
              <a:rPr lang="en-ZA" dirty="0" smtClean="0"/>
              <a:t>Land</a:t>
            </a:r>
            <a:r>
              <a:rPr lang="en-ZA" dirty="0"/>
              <a:t>; state of buildings, residential space; rentals</a:t>
            </a:r>
          </a:p>
          <a:p>
            <a:pPr>
              <a:spcBef>
                <a:spcPts val="1200"/>
              </a:spcBef>
            </a:pPr>
            <a:r>
              <a:rPr lang="en-ZA" dirty="0" smtClean="0"/>
              <a:t>Fast </a:t>
            </a:r>
            <a:r>
              <a:rPr lang="en-ZA" dirty="0"/>
              <a:t>track the building of facilities for student accommodation, learning rooms, administrative offices and other buildings</a:t>
            </a:r>
          </a:p>
          <a:p>
            <a:pPr>
              <a:spcBef>
                <a:spcPts val="1200"/>
              </a:spcBef>
            </a:pPr>
            <a:r>
              <a:rPr lang="en-ZA" dirty="0" smtClean="0"/>
              <a:t>Plan </a:t>
            </a:r>
            <a:r>
              <a:rPr lang="en-ZA" dirty="0"/>
              <a:t>for improvement of physical infrastructure, including refurbishment of current infrastructure </a:t>
            </a:r>
          </a:p>
          <a:p>
            <a:pPr>
              <a:spcBef>
                <a:spcPts val="1200"/>
              </a:spcBef>
            </a:pPr>
            <a:r>
              <a:rPr lang="en-ZA" dirty="0"/>
              <a:t> </a:t>
            </a:r>
            <a:r>
              <a:rPr lang="en-ZA" dirty="0" smtClean="0"/>
              <a:t>Maintenance </a:t>
            </a:r>
            <a:r>
              <a:rPr lang="en-ZA" dirty="0"/>
              <a:t>of buildings and equipment</a:t>
            </a:r>
          </a:p>
          <a:p>
            <a:pPr>
              <a:spcBef>
                <a:spcPts val="1200"/>
              </a:spcBef>
            </a:pPr>
            <a:r>
              <a:rPr lang="en-ZA" dirty="0"/>
              <a:t> </a:t>
            </a:r>
            <a:r>
              <a:rPr lang="en-ZA" dirty="0" smtClean="0"/>
              <a:t>Alterations</a:t>
            </a:r>
            <a:r>
              <a:rPr lang="en-ZA" dirty="0"/>
              <a:t>: property and equipment</a:t>
            </a:r>
          </a:p>
          <a:p>
            <a:pPr>
              <a:spcBef>
                <a:spcPts val="1200"/>
              </a:spcBef>
            </a:pPr>
            <a:r>
              <a:rPr lang="en-ZA" dirty="0"/>
              <a:t> </a:t>
            </a:r>
            <a:r>
              <a:rPr lang="en-ZA" dirty="0" smtClean="0"/>
              <a:t>Provision </a:t>
            </a:r>
            <a:r>
              <a:rPr lang="en-ZA" dirty="0"/>
              <a:t>of municipal services</a:t>
            </a:r>
          </a:p>
          <a:p>
            <a:pPr>
              <a:spcBef>
                <a:spcPts val="1200"/>
              </a:spcBef>
            </a:pPr>
            <a:r>
              <a:rPr lang="en-ZA" dirty="0" smtClean="0"/>
              <a:t>Plan </a:t>
            </a:r>
            <a:r>
              <a:rPr lang="en-ZA" dirty="0"/>
              <a:t>for improvement of road infrastructure </a:t>
            </a:r>
            <a:r>
              <a:rPr lang="en-ZA"/>
              <a:t>and </a:t>
            </a:r>
            <a:r>
              <a:rPr lang="en-ZA" smtClean="0"/>
              <a:t>transport</a:t>
            </a:r>
            <a:endParaRPr lang="en-ZA" dirty="0"/>
          </a:p>
        </p:txBody>
      </p:sp>
    </p:spTree>
    <p:extLst>
      <p:ext uri="{BB962C8B-B14F-4D97-AF65-F5344CB8AC3E}">
        <p14:creationId xmlns:p14="http://schemas.microsoft.com/office/powerpoint/2010/main" val="1614261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Application and Registration of students</a:t>
            </a:r>
            <a:endParaRPr lang="en-ZA" dirty="0"/>
          </a:p>
        </p:txBody>
      </p:sp>
      <p:sp>
        <p:nvSpPr>
          <p:cNvPr id="3" name="Content Placeholder 2"/>
          <p:cNvSpPr>
            <a:spLocks noGrp="1"/>
          </p:cNvSpPr>
          <p:nvPr>
            <p:ph idx="1"/>
          </p:nvPr>
        </p:nvSpPr>
        <p:spPr/>
        <p:txBody>
          <a:bodyPr/>
          <a:lstStyle/>
          <a:p>
            <a:r>
              <a:rPr lang="en-ZA" dirty="0" smtClean="0"/>
              <a:t>Timing of transferring existing students to SMU –January 2015</a:t>
            </a:r>
          </a:p>
          <a:p>
            <a:r>
              <a:rPr lang="en-ZA" dirty="0" smtClean="0"/>
              <a:t>Marketing the new SMU to students</a:t>
            </a:r>
          </a:p>
          <a:p>
            <a:r>
              <a:rPr lang="en-ZA" dirty="0" smtClean="0"/>
              <a:t>Applications for new students into SMU</a:t>
            </a:r>
          </a:p>
          <a:p>
            <a:r>
              <a:rPr lang="en-ZA" dirty="0" smtClean="0"/>
              <a:t>Application forms</a:t>
            </a:r>
          </a:p>
          <a:p>
            <a:r>
              <a:rPr lang="en-ZA" dirty="0" smtClean="0"/>
              <a:t>Fees</a:t>
            </a:r>
          </a:p>
          <a:p>
            <a:r>
              <a:rPr lang="en-ZA" dirty="0" smtClean="0"/>
              <a:t>Degree </a:t>
            </a:r>
            <a:r>
              <a:rPr lang="en-ZA" dirty="0"/>
              <a:t>courses</a:t>
            </a:r>
          </a:p>
          <a:p>
            <a:r>
              <a:rPr lang="en-ZA" dirty="0"/>
              <a:t>Short courses</a:t>
            </a:r>
          </a:p>
          <a:p>
            <a:r>
              <a:rPr lang="en-ZA" dirty="0"/>
              <a:t>Mode of teaching: at university and distance learning</a:t>
            </a:r>
          </a:p>
          <a:p>
            <a:r>
              <a:rPr lang="en-ZA" dirty="0"/>
              <a:t>Teaching </a:t>
            </a:r>
            <a:r>
              <a:rPr lang="en-ZA" dirty="0" smtClean="0"/>
              <a:t>staff</a:t>
            </a:r>
          </a:p>
          <a:p>
            <a:r>
              <a:rPr lang="en-ZA" dirty="0"/>
              <a:t>Office to manage this function</a:t>
            </a:r>
          </a:p>
          <a:p>
            <a:endParaRPr lang="en-ZA" dirty="0"/>
          </a:p>
          <a:p>
            <a:endParaRPr lang="en-ZA" dirty="0"/>
          </a:p>
        </p:txBody>
      </p:sp>
    </p:spTree>
    <p:extLst>
      <p:ext uri="{BB962C8B-B14F-4D97-AF65-F5344CB8AC3E}">
        <p14:creationId xmlns:p14="http://schemas.microsoft.com/office/powerpoint/2010/main" val="1096242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60" y="3205846"/>
            <a:ext cx="7399867" cy="580495"/>
          </a:xfrm>
        </p:spPr>
        <p:txBody>
          <a:bodyPr>
            <a:noAutofit/>
          </a:bodyPr>
          <a:lstStyle/>
          <a:p>
            <a:r>
              <a:rPr lang="en-ZA" dirty="0"/>
              <a:t>Comments, Q&amp;A</a:t>
            </a:r>
          </a:p>
        </p:txBody>
      </p:sp>
    </p:spTree>
    <p:extLst>
      <p:ext uri="{BB962C8B-B14F-4D97-AF65-F5344CB8AC3E}">
        <p14:creationId xmlns:p14="http://schemas.microsoft.com/office/powerpoint/2010/main" val="127847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58" y="522466"/>
            <a:ext cx="7399867" cy="580495"/>
          </a:xfrm>
        </p:spPr>
        <p:txBody>
          <a:bodyPr>
            <a:noAutofit/>
          </a:bodyPr>
          <a:lstStyle/>
          <a:p>
            <a:r>
              <a:rPr lang="en-ZA" dirty="0" smtClean="0"/>
              <a:t>Terms of Reference of </a:t>
            </a:r>
            <a:r>
              <a:rPr lang="en-ZA" smtClean="0"/>
              <a:t>the </a:t>
            </a:r>
            <a:br>
              <a:rPr lang="en-ZA" smtClean="0"/>
            </a:br>
            <a:r>
              <a:rPr lang="en-ZA" smtClean="0"/>
              <a:t>Interim Council (IC</a:t>
            </a:r>
            <a:r>
              <a:rPr lang="en-ZA" dirty="0" smtClean="0"/>
              <a:t>)</a:t>
            </a:r>
            <a:endParaRPr lang="en-ZA" dirty="0"/>
          </a:p>
        </p:txBody>
      </p:sp>
      <p:sp>
        <p:nvSpPr>
          <p:cNvPr id="3" name="Content Placeholder 2"/>
          <p:cNvSpPr>
            <a:spLocks noGrp="1"/>
          </p:cNvSpPr>
          <p:nvPr>
            <p:ph idx="1"/>
          </p:nvPr>
        </p:nvSpPr>
        <p:spPr>
          <a:xfrm>
            <a:off x="457200" y="1598064"/>
            <a:ext cx="8229600" cy="5110385"/>
          </a:xfrm>
        </p:spPr>
        <p:txBody>
          <a:bodyPr>
            <a:normAutofit lnSpcReduction="10000"/>
          </a:bodyPr>
          <a:lstStyle/>
          <a:p>
            <a:pPr>
              <a:lnSpc>
                <a:spcPct val="120000"/>
              </a:lnSpc>
            </a:pPr>
            <a:r>
              <a:rPr lang="en-ZA" dirty="0" smtClean="0">
                <a:effectLst/>
                <a:ea typeface="Times New Roman"/>
              </a:rPr>
              <a:t>Minister of Higher Education and Training in terms of section 20 of the Higher Education Act 1997 (Act 101 of 1997) promulgated the </a:t>
            </a:r>
            <a:r>
              <a:rPr lang="en-ZA" dirty="0" err="1" smtClean="0">
                <a:effectLst/>
                <a:ea typeface="Times New Roman"/>
              </a:rPr>
              <a:t>Sefako</a:t>
            </a:r>
            <a:r>
              <a:rPr lang="en-ZA" dirty="0" smtClean="0">
                <a:effectLst/>
                <a:ea typeface="Times New Roman"/>
              </a:rPr>
              <a:t> </a:t>
            </a:r>
            <a:r>
              <a:rPr lang="en-ZA" dirty="0" err="1" smtClean="0">
                <a:effectLst/>
                <a:ea typeface="Times New Roman"/>
              </a:rPr>
              <a:t>Makgatho</a:t>
            </a:r>
            <a:r>
              <a:rPr lang="en-ZA" dirty="0" smtClean="0">
                <a:effectLst/>
                <a:ea typeface="Times New Roman"/>
              </a:rPr>
              <a:t> Health Sciences University  (SMU) in the SA </a:t>
            </a:r>
            <a:r>
              <a:rPr lang="en-ZA" dirty="0"/>
              <a:t>Government Gazette no: 37658 of the 16 May </a:t>
            </a:r>
            <a:r>
              <a:rPr lang="en-ZA" dirty="0" smtClean="0"/>
              <a:t>2014</a:t>
            </a:r>
          </a:p>
          <a:p>
            <a:pPr>
              <a:lnSpc>
                <a:spcPct val="120000"/>
              </a:lnSpc>
            </a:pPr>
            <a:r>
              <a:rPr lang="en-ZA" dirty="0"/>
              <a:t>Perform governance function</a:t>
            </a:r>
          </a:p>
          <a:p>
            <a:pPr>
              <a:lnSpc>
                <a:spcPct val="120000"/>
              </a:lnSpc>
            </a:pPr>
            <a:r>
              <a:rPr lang="en-ZA" dirty="0"/>
              <a:t>Incorporate </a:t>
            </a:r>
            <a:r>
              <a:rPr lang="en-ZA" dirty="0" err="1"/>
              <a:t>Medunsa</a:t>
            </a:r>
            <a:r>
              <a:rPr lang="en-ZA" dirty="0"/>
              <a:t> campus into SMU</a:t>
            </a:r>
          </a:p>
          <a:p>
            <a:pPr lvl="1">
              <a:lnSpc>
                <a:spcPct val="120000"/>
              </a:lnSpc>
            </a:pPr>
            <a:r>
              <a:rPr lang="en-ZA" dirty="0"/>
              <a:t>Establish a  project steering committee </a:t>
            </a:r>
          </a:p>
          <a:p>
            <a:pPr lvl="1">
              <a:lnSpc>
                <a:spcPct val="120000"/>
              </a:lnSpc>
            </a:pPr>
            <a:r>
              <a:rPr lang="en-ZA" dirty="0"/>
              <a:t>Constitute various governance structures as contemplated by the standard institutional statute</a:t>
            </a:r>
          </a:p>
          <a:p>
            <a:pPr lvl="1">
              <a:lnSpc>
                <a:spcPct val="120000"/>
              </a:lnSpc>
            </a:pPr>
            <a:r>
              <a:rPr lang="en-ZA" dirty="0"/>
              <a:t>to establish  Joint Specialised Teams </a:t>
            </a:r>
          </a:p>
        </p:txBody>
      </p:sp>
    </p:spTree>
    <p:extLst>
      <p:ext uri="{BB962C8B-B14F-4D97-AF65-F5344CB8AC3E}">
        <p14:creationId xmlns:p14="http://schemas.microsoft.com/office/powerpoint/2010/main" val="2181715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Terms of reference for the IC, </a:t>
            </a:r>
            <a:r>
              <a:rPr lang="en-ZA" dirty="0" err="1" smtClean="0"/>
              <a:t>cont</a:t>
            </a:r>
            <a:endParaRPr lang="en-ZA" dirty="0"/>
          </a:p>
        </p:txBody>
      </p:sp>
      <p:sp>
        <p:nvSpPr>
          <p:cNvPr id="3" name="Content Placeholder 2"/>
          <p:cNvSpPr>
            <a:spLocks noGrp="1"/>
          </p:cNvSpPr>
          <p:nvPr>
            <p:ph idx="1"/>
          </p:nvPr>
        </p:nvSpPr>
        <p:spPr>
          <a:xfrm>
            <a:off x="457200" y="1367327"/>
            <a:ext cx="8229600" cy="4758836"/>
          </a:xfrm>
        </p:spPr>
        <p:txBody>
          <a:bodyPr>
            <a:normAutofit/>
          </a:bodyPr>
          <a:lstStyle/>
          <a:p>
            <a:pPr lvl="0">
              <a:lnSpc>
                <a:spcPct val="110000"/>
              </a:lnSpc>
            </a:pPr>
            <a:r>
              <a:rPr lang="en-ZA" dirty="0" smtClean="0"/>
              <a:t>Appoint </a:t>
            </a:r>
            <a:r>
              <a:rPr lang="en-ZA" dirty="0"/>
              <a:t>an interim </a:t>
            </a:r>
            <a:r>
              <a:rPr lang="en-ZA" dirty="0" smtClean="0"/>
              <a:t> executive management </a:t>
            </a:r>
            <a:r>
              <a:rPr lang="en-ZA" dirty="0"/>
              <a:t>to manage the day to day </a:t>
            </a:r>
            <a:r>
              <a:rPr lang="en-ZA" dirty="0" smtClean="0"/>
              <a:t>activities</a:t>
            </a:r>
          </a:p>
          <a:p>
            <a:pPr lvl="0">
              <a:lnSpc>
                <a:spcPct val="110000"/>
              </a:lnSpc>
            </a:pPr>
            <a:r>
              <a:rPr lang="en-ZA" dirty="0"/>
              <a:t>C</a:t>
            </a:r>
            <a:r>
              <a:rPr lang="en-ZA" dirty="0" smtClean="0"/>
              <a:t>onstitute  </a:t>
            </a:r>
            <a:r>
              <a:rPr lang="en-ZA" dirty="0"/>
              <a:t>a Council </a:t>
            </a:r>
            <a:r>
              <a:rPr lang="en-ZA" dirty="0" smtClean="0"/>
              <a:t> </a:t>
            </a:r>
          </a:p>
          <a:p>
            <a:pPr lvl="0">
              <a:lnSpc>
                <a:spcPct val="110000"/>
              </a:lnSpc>
            </a:pPr>
            <a:r>
              <a:rPr lang="en-ZA" dirty="0" smtClean="0"/>
              <a:t>Oversee </a:t>
            </a:r>
            <a:r>
              <a:rPr lang="en-ZA" dirty="0"/>
              <a:t>the finalization of the feasibility study relating to the establishment of the new university that includes the new university’s clinical training platform that should be synchronised, aligned and </a:t>
            </a:r>
            <a:r>
              <a:rPr lang="en-ZA" dirty="0" smtClean="0"/>
              <a:t>completed</a:t>
            </a:r>
          </a:p>
          <a:p>
            <a:pPr>
              <a:lnSpc>
                <a:spcPct val="110000"/>
              </a:lnSpc>
            </a:pPr>
            <a:r>
              <a:rPr lang="en-ZA" dirty="0"/>
              <a:t>To facilitate the general operations of SMU including adequate administrative, academic, staff and residential space for when the doors of the SMU </a:t>
            </a:r>
            <a:r>
              <a:rPr lang="en-ZA" dirty="0" smtClean="0"/>
              <a:t>open </a:t>
            </a:r>
            <a:r>
              <a:rPr lang="en-ZA" dirty="0"/>
              <a:t>in 2015. </a:t>
            </a:r>
          </a:p>
        </p:txBody>
      </p:sp>
    </p:spTree>
    <p:extLst>
      <p:ext uri="{BB962C8B-B14F-4D97-AF65-F5344CB8AC3E}">
        <p14:creationId xmlns:p14="http://schemas.microsoft.com/office/powerpoint/2010/main" val="288865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Terms of references for the IC, </a:t>
            </a:r>
            <a:r>
              <a:rPr lang="en-ZA" dirty="0" err="1" smtClean="0"/>
              <a:t>cont</a:t>
            </a:r>
            <a:endParaRPr lang="en-ZA" dirty="0"/>
          </a:p>
        </p:txBody>
      </p:sp>
      <p:sp>
        <p:nvSpPr>
          <p:cNvPr id="3" name="Content Placeholder 2"/>
          <p:cNvSpPr>
            <a:spLocks noGrp="1"/>
          </p:cNvSpPr>
          <p:nvPr>
            <p:ph idx="1"/>
          </p:nvPr>
        </p:nvSpPr>
        <p:spPr/>
        <p:txBody>
          <a:bodyPr>
            <a:normAutofit/>
          </a:bodyPr>
          <a:lstStyle/>
          <a:p>
            <a:pPr>
              <a:lnSpc>
                <a:spcPct val="110000"/>
              </a:lnSpc>
            </a:pPr>
            <a:r>
              <a:rPr lang="en-ZA"/>
              <a:t>In the Interim to share academic resources between UL and MEDUNSA </a:t>
            </a:r>
            <a:r>
              <a:rPr lang="en-ZA" smtClean="0"/>
              <a:t>campus</a:t>
            </a:r>
            <a:endParaRPr lang="en-ZA"/>
          </a:p>
          <a:p>
            <a:pPr>
              <a:lnSpc>
                <a:spcPct val="110000"/>
              </a:lnSpc>
            </a:pPr>
            <a:r>
              <a:rPr lang="en-ZA" smtClean="0"/>
              <a:t>Develop </a:t>
            </a:r>
            <a:r>
              <a:rPr lang="en-ZA" dirty="0" smtClean="0"/>
              <a:t>an </a:t>
            </a:r>
            <a:r>
              <a:rPr lang="en-ZA" dirty="0"/>
              <a:t>academic plan </a:t>
            </a:r>
            <a:r>
              <a:rPr lang="en-ZA" dirty="0" smtClean="0"/>
              <a:t>for </a:t>
            </a:r>
            <a:r>
              <a:rPr lang="en-ZA" dirty="0"/>
              <a:t>a comprehensive university offering health and allied sciences programmes </a:t>
            </a:r>
            <a:endParaRPr lang="en-ZA" dirty="0" smtClean="0"/>
          </a:p>
          <a:p>
            <a:pPr lvl="0">
              <a:lnSpc>
                <a:spcPct val="110000"/>
              </a:lnSpc>
            </a:pPr>
            <a:r>
              <a:rPr lang="en-ZA" dirty="0" smtClean="0"/>
              <a:t>Develop the academic</a:t>
            </a:r>
            <a:r>
              <a:rPr lang="en-ZA" dirty="0"/>
              <a:t>, administrative and organisational structures for the new university </a:t>
            </a:r>
          </a:p>
          <a:p>
            <a:pPr lvl="0">
              <a:lnSpc>
                <a:spcPct val="110000"/>
              </a:lnSpc>
            </a:pPr>
            <a:r>
              <a:rPr lang="en-ZA" dirty="0"/>
              <a:t>N</a:t>
            </a:r>
            <a:r>
              <a:rPr lang="en-ZA" dirty="0" smtClean="0"/>
              <a:t>ominate </a:t>
            </a:r>
            <a:r>
              <a:rPr lang="en-ZA" dirty="0"/>
              <a:t>appropriate staff that will assist the DHET in the further investigation regarding the feasibility and costs of establishing and operating a veterinary faculty </a:t>
            </a:r>
            <a:r>
              <a:rPr lang="en-ZA" dirty="0" smtClean="0"/>
              <a:t>at SMU</a:t>
            </a:r>
          </a:p>
          <a:p>
            <a:pPr>
              <a:lnSpc>
                <a:spcPct val="110000"/>
              </a:lnSpc>
            </a:pPr>
            <a:r>
              <a:rPr lang="en-ZA" dirty="0" smtClean="0"/>
              <a:t> </a:t>
            </a:r>
            <a:r>
              <a:rPr lang="en-ZA" dirty="0">
                <a:solidFill>
                  <a:srgbClr val="000000"/>
                </a:solidFill>
              </a:rPr>
              <a:t>I</a:t>
            </a:r>
            <a:r>
              <a:rPr lang="en-ZA" dirty="0" smtClean="0">
                <a:solidFill>
                  <a:srgbClr val="000000"/>
                </a:solidFill>
                <a:effectLst/>
                <a:ea typeface="Times New Roman"/>
              </a:rPr>
              <a:t>nitiate the facilitation of the land transfer process to build new building</a:t>
            </a:r>
            <a:endParaRPr lang="en-ZA" dirty="0" smtClean="0"/>
          </a:p>
          <a:p>
            <a:endParaRPr lang="en-ZA" dirty="0"/>
          </a:p>
        </p:txBody>
      </p:sp>
    </p:spTree>
    <p:extLst>
      <p:ext uri="{BB962C8B-B14F-4D97-AF65-F5344CB8AC3E}">
        <p14:creationId xmlns:p14="http://schemas.microsoft.com/office/powerpoint/2010/main" val="1259088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descr="GEOFF FOOTER NEW tex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1936"/>
            <a:ext cx="9144000" cy="383961"/>
          </a:xfrm>
          <a:prstGeom prst="rect">
            <a:avLst/>
          </a:prstGeom>
        </p:spPr>
      </p:pic>
      <p:sp>
        <p:nvSpPr>
          <p:cNvPr id="23" name="TextBox 22"/>
          <p:cNvSpPr txBox="1"/>
          <p:nvPr/>
        </p:nvSpPr>
        <p:spPr>
          <a:xfrm>
            <a:off x="555624" y="6501936"/>
            <a:ext cx="8588375" cy="307777"/>
          </a:xfrm>
          <a:prstGeom prst="rect">
            <a:avLst/>
          </a:prstGeom>
          <a:noFill/>
        </p:spPr>
        <p:txBody>
          <a:bodyPr wrap="square" rtlCol="0">
            <a:spAutoFit/>
          </a:bodyPr>
          <a:lstStyle/>
          <a:p>
            <a:r>
              <a:rPr lang="en-US" sz="1400" b="1" dirty="0" err="1" smtClean="0">
                <a:solidFill>
                  <a:schemeClr val="bg1">
                    <a:lumMod val="85000"/>
                  </a:schemeClr>
                </a:solidFill>
                <a:latin typeface="Arial"/>
                <a:cs typeface="Arial"/>
              </a:rPr>
              <a:t>Sefako</a:t>
            </a:r>
            <a:r>
              <a:rPr lang="en-US" sz="1400" b="1" dirty="0" smtClean="0">
                <a:solidFill>
                  <a:schemeClr val="bg1">
                    <a:lumMod val="85000"/>
                  </a:schemeClr>
                </a:solidFill>
                <a:latin typeface="Arial"/>
                <a:cs typeface="Arial"/>
              </a:rPr>
              <a:t> </a:t>
            </a:r>
            <a:r>
              <a:rPr lang="en-US" sz="1400" b="1" dirty="0" err="1" smtClean="0">
                <a:solidFill>
                  <a:schemeClr val="bg1">
                    <a:lumMod val="85000"/>
                  </a:schemeClr>
                </a:solidFill>
                <a:latin typeface="Arial"/>
                <a:cs typeface="Arial"/>
              </a:rPr>
              <a:t>Makgatho</a:t>
            </a:r>
            <a:r>
              <a:rPr lang="en-US" sz="1400" b="1" dirty="0" smtClean="0">
                <a:solidFill>
                  <a:schemeClr val="bg1">
                    <a:lumMod val="85000"/>
                  </a:schemeClr>
                </a:solidFill>
                <a:latin typeface="Arial"/>
                <a:cs typeface="Arial"/>
              </a:rPr>
              <a:t> Health Sciences University </a:t>
            </a:r>
            <a:r>
              <a:rPr lang="en-US" sz="1400" b="1" dirty="0">
                <a:solidFill>
                  <a:schemeClr val="bg1">
                    <a:lumMod val="85000"/>
                  </a:schemeClr>
                </a:solidFill>
                <a:latin typeface="Arial"/>
                <a:cs typeface="Arial"/>
              </a:rPr>
              <a:t>i</a:t>
            </a:r>
            <a:r>
              <a:rPr lang="en-US" sz="1400" b="1" dirty="0" smtClean="0">
                <a:solidFill>
                  <a:schemeClr val="bg1">
                    <a:lumMod val="85000"/>
                  </a:schemeClr>
                </a:solidFill>
                <a:latin typeface="Arial"/>
                <a:cs typeface="Arial"/>
              </a:rPr>
              <a:t>ncorporating the </a:t>
            </a:r>
            <a:r>
              <a:rPr lang="en-US" sz="1400" b="1" err="1" smtClean="0">
                <a:solidFill>
                  <a:schemeClr val="bg1">
                    <a:lumMod val="85000"/>
                  </a:schemeClr>
                </a:solidFill>
                <a:latin typeface="Arial"/>
                <a:cs typeface="Arial"/>
              </a:rPr>
              <a:t>Medunsa</a:t>
            </a:r>
            <a:r>
              <a:rPr lang="en-US" sz="1400" b="1" smtClean="0">
                <a:solidFill>
                  <a:schemeClr val="bg1">
                    <a:lumMod val="85000"/>
                  </a:schemeClr>
                </a:solidFill>
                <a:latin typeface="Arial"/>
                <a:cs typeface="Arial"/>
              </a:rPr>
              <a:t> campus</a:t>
            </a:r>
            <a:endParaRPr lang="en-US" dirty="0"/>
          </a:p>
        </p:txBody>
      </p:sp>
      <p:sp>
        <p:nvSpPr>
          <p:cNvPr id="2" name="Title 1"/>
          <p:cNvSpPr>
            <a:spLocks noGrp="1"/>
          </p:cNvSpPr>
          <p:nvPr>
            <p:ph type="title"/>
          </p:nvPr>
        </p:nvSpPr>
        <p:spPr/>
        <p:txBody>
          <a:bodyPr>
            <a:noAutofit/>
          </a:bodyPr>
          <a:lstStyle/>
          <a:p>
            <a:r>
              <a:rPr lang="en-ZA"/>
              <a:t>Academic model </a:t>
            </a:r>
          </a:p>
        </p:txBody>
      </p:sp>
      <p:sp>
        <p:nvSpPr>
          <p:cNvPr id="7" name="Content Placeholder 8"/>
          <p:cNvSpPr>
            <a:spLocks noGrp="1"/>
          </p:cNvSpPr>
          <p:nvPr>
            <p:ph idx="1"/>
          </p:nvPr>
        </p:nvSpPr>
        <p:spPr/>
        <p:txBody>
          <a:bodyPr>
            <a:normAutofit/>
          </a:bodyPr>
          <a:lstStyle/>
          <a:p>
            <a:pPr eaLnBrk="1" hangingPunct="1">
              <a:spcAft>
                <a:spcPts val="1200"/>
              </a:spcAft>
              <a:buFont typeface="Arial" charset="0"/>
              <a:buNone/>
            </a:pPr>
            <a:endParaRPr lang="en-ZA" sz="2100" b="1" dirty="0">
              <a:solidFill>
                <a:srgbClr val="000000"/>
              </a:solidFill>
              <a:latin typeface="Arial" charset="0"/>
              <a:ea typeface="Arial" charset="0"/>
              <a:cs typeface="Arial" charset="0"/>
            </a:endParaRPr>
          </a:p>
          <a:p>
            <a:pPr eaLnBrk="1" hangingPunct="1">
              <a:spcAft>
                <a:spcPts val="1200"/>
              </a:spcAft>
              <a:buFont typeface="Arial" charset="0"/>
              <a:buNone/>
            </a:pPr>
            <a:endParaRPr lang="en-ZA" sz="2000" b="1" dirty="0" smtClean="0">
              <a:solidFill>
                <a:srgbClr val="000000"/>
              </a:solidFill>
              <a:latin typeface="Arial" charset="0"/>
              <a:ea typeface="Arial" charset="0"/>
              <a:cs typeface="Arial" charset="0"/>
            </a:endParaRPr>
          </a:p>
          <a:p>
            <a:pPr>
              <a:spcAft>
                <a:spcPts val="1200"/>
              </a:spcAft>
              <a:buNone/>
            </a:pPr>
            <a:endParaRPr lang="en-ZA" sz="2000" b="1" dirty="0">
              <a:solidFill>
                <a:srgbClr val="000000"/>
              </a:solidFill>
              <a:latin typeface="Arial" charset="0"/>
              <a:ea typeface="Arial" charset="0"/>
              <a:cs typeface="Arial" charset="0"/>
            </a:endParaRPr>
          </a:p>
          <a:p>
            <a:pPr eaLnBrk="1" hangingPunct="1">
              <a:spcAft>
                <a:spcPts val="1200"/>
              </a:spcAft>
              <a:buFont typeface="Arial" charset="0"/>
              <a:buNone/>
            </a:pPr>
            <a:endParaRPr lang="en-ZA" sz="2100" dirty="0" smtClean="0">
              <a:latin typeface="Arial" charset="0"/>
              <a:ea typeface="Arial" charset="0"/>
              <a:cs typeface="Arial" charset="0"/>
            </a:endParaRPr>
          </a:p>
        </p:txBody>
      </p:sp>
      <p:sp>
        <p:nvSpPr>
          <p:cNvPr id="8" name="Rectangle 7"/>
          <p:cNvSpPr/>
          <p:nvPr/>
        </p:nvSpPr>
        <p:spPr>
          <a:xfrm>
            <a:off x="451763" y="1185566"/>
            <a:ext cx="8120832" cy="4327338"/>
          </a:xfrm>
          <a:prstGeom prst="rect">
            <a:avLst/>
          </a:prstGeom>
        </p:spPr>
        <p:txBody>
          <a:bodyPr wrap="square">
            <a:spAutoFit/>
          </a:bodyPr>
          <a:lstStyle/>
          <a:p>
            <a:pPr marL="342900" indent="-342900">
              <a:lnSpc>
                <a:spcPct val="110000"/>
              </a:lnSpc>
              <a:spcBef>
                <a:spcPct val="20000"/>
              </a:spcBef>
              <a:spcAft>
                <a:spcPts val="1200"/>
              </a:spcAft>
              <a:buClr>
                <a:srgbClr val="F36D2F"/>
              </a:buClr>
              <a:buFont typeface="Arial" panose="020B0604020202020204" pitchFamily="34" charset="0"/>
              <a:buChar char="•"/>
            </a:pPr>
            <a:r>
              <a:rPr lang="en-US" sz="2400" dirty="0" smtClean="0">
                <a:solidFill>
                  <a:srgbClr val="000000"/>
                </a:solidFill>
              </a:rPr>
              <a:t>Comprehensive nature of the new university  </a:t>
            </a:r>
            <a:endParaRPr lang="en-US" sz="2400" dirty="0">
              <a:solidFill>
                <a:srgbClr val="000000"/>
              </a:solidFill>
            </a:endParaRPr>
          </a:p>
          <a:p>
            <a:pPr marL="342900" lvl="0" indent="-342900">
              <a:lnSpc>
                <a:spcPct val="110000"/>
              </a:lnSpc>
              <a:spcBef>
                <a:spcPct val="20000"/>
              </a:spcBef>
              <a:spcAft>
                <a:spcPts val="1200"/>
              </a:spcAft>
              <a:buClr>
                <a:srgbClr val="F36D2F"/>
              </a:buClr>
              <a:buFont typeface="Arial" panose="020B0604020202020204" pitchFamily="34" charset="0"/>
              <a:buChar char="•"/>
            </a:pPr>
            <a:r>
              <a:rPr lang="en-US" sz="2400" dirty="0" smtClean="0">
                <a:solidFill>
                  <a:srgbClr val="000000"/>
                </a:solidFill>
              </a:rPr>
              <a:t>OFFERING </a:t>
            </a:r>
            <a:r>
              <a:rPr lang="en-US" sz="2400" dirty="0">
                <a:solidFill>
                  <a:srgbClr val="000000"/>
                </a:solidFill>
              </a:rPr>
              <a:t>of a PQM</a:t>
            </a:r>
            <a:r>
              <a:rPr lang="en-US" sz="2400" dirty="0" smtClean="0">
                <a:solidFill>
                  <a:srgbClr val="000000"/>
                </a:solidFill>
              </a:rPr>
              <a:t>:</a:t>
            </a:r>
          </a:p>
          <a:p>
            <a:pPr marL="742950" lvl="1" indent="-285750">
              <a:spcAft>
                <a:spcPts val="1200"/>
              </a:spcAft>
              <a:buClr>
                <a:srgbClr val="283CEB"/>
              </a:buClr>
              <a:buFont typeface="Arial" panose="020B0604020202020204" pitchFamily="34" charset="0"/>
              <a:buChar char="•"/>
            </a:pPr>
            <a:r>
              <a:rPr lang="en-ZA" sz="2400" dirty="0" smtClean="0">
                <a:solidFill>
                  <a:srgbClr val="000000"/>
                </a:solidFill>
              </a:rPr>
              <a:t>Develop programmes </a:t>
            </a:r>
            <a:r>
              <a:rPr lang="en-ZA" sz="2400" dirty="0">
                <a:solidFill>
                  <a:srgbClr val="000000"/>
                </a:solidFill>
              </a:rPr>
              <a:t>from the undergraduate level through to postgraduate and postdoctoral </a:t>
            </a:r>
            <a:r>
              <a:rPr lang="en-ZA" sz="2400" dirty="0" smtClean="0">
                <a:solidFill>
                  <a:srgbClr val="000000"/>
                </a:solidFill>
              </a:rPr>
              <a:t>levels;</a:t>
            </a:r>
            <a:endParaRPr lang="en-US" sz="2400" dirty="0" smtClean="0">
              <a:solidFill>
                <a:srgbClr val="000000"/>
              </a:solidFill>
            </a:endParaRPr>
          </a:p>
          <a:p>
            <a:pPr marL="742950" lvl="1" indent="-285750">
              <a:spcAft>
                <a:spcPts val="1200"/>
              </a:spcAft>
              <a:buClr>
                <a:srgbClr val="283CEB"/>
              </a:buClr>
              <a:buFont typeface="Arial" panose="020B0604020202020204" pitchFamily="34" charset="0"/>
              <a:buChar char="•"/>
            </a:pPr>
            <a:r>
              <a:rPr lang="en-ZA" sz="2400" dirty="0" smtClean="0">
                <a:solidFill>
                  <a:srgbClr val="000000"/>
                </a:solidFill>
              </a:rPr>
              <a:t>Supplement </a:t>
            </a:r>
            <a:r>
              <a:rPr lang="en-ZA" sz="2400" dirty="0">
                <a:solidFill>
                  <a:srgbClr val="000000"/>
                </a:solidFill>
              </a:rPr>
              <a:t>all programmes with a range of Higher Certificates and Advanced Certificates in corresponding fields and </a:t>
            </a:r>
            <a:r>
              <a:rPr lang="en-ZA" sz="2400" dirty="0" smtClean="0">
                <a:solidFill>
                  <a:srgbClr val="000000"/>
                </a:solidFill>
              </a:rPr>
              <a:t>specialisations where applicable; </a:t>
            </a:r>
          </a:p>
          <a:p>
            <a:pPr marL="342900" lvl="0" indent="-342900">
              <a:lnSpc>
                <a:spcPct val="110000"/>
              </a:lnSpc>
              <a:spcBef>
                <a:spcPct val="20000"/>
              </a:spcBef>
              <a:spcAft>
                <a:spcPts val="1200"/>
              </a:spcAft>
              <a:buClr>
                <a:srgbClr val="F36D2F"/>
              </a:buClr>
              <a:buFont typeface="Arial" panose="020B0604020202020204" pitchFamily="34" charset="0"/>
              <a:buChar char="•"/>
            </a:pPr>
            <a:r>
              <a:rPr lang="en-ZA" sz="2400" dirty="0">
                <a:solidFill>
                  <a:srgbClr val="000000"/>
                </a:solidFill>
              </a:rPr>
              <a:t>Complement all programmes with a range of Continuing Professional Development programmes and short courses.</a:t>
            </a:r>
            <a:endParaRPr lang="en-US" sz="2400" dirty="0">
              <a:solidFill>
                <a:srgbClr val="000000"/>
              </a:solidFill>
            </a:endParaRPr>
          </a:p>
        </p:txBody>
      </p:sp>
      <p:sp>
        <p:nvSpPr>
          <p:cNvPr id="6" name="TextBox 5"/>
          <p:cNvSpPr txBox="1"/>
          <p:nvPr/>
        </p:nvSpPr>
        <p:spPr>
          <a:xfrm>
            <a:off x="580405" y="5805866"/>
            <a:ext cx="6192688" cy="369332"/>
          </a:xfrm>
          <a:prstGeom prst="rect">
            <a:avLst/>
          </a:prstGeom>
          <a:noFill/>
        </p:spPr>
        <p:txBody>
          <a:bodyPr wrap="square" rtlCol="0">
            <a:spAutoFit/>
          </a:bodyPr>
          <a:lstStyle/>
          <a:p>
            <a:r>
              <a:rPr lang="en-US" b="1" dirty="0" smtClean="0">
                <a:latin typeface="Arial"/>
                <a:cs typeface="Arial"/>
              </a:rPr>
              <a:t>Recommendation 6</a:t>
            </a:r>
            <a:endParaRPr lang="en-US" b="1" dirty="0">
              <a:latin typeface="Arial"/>
              <a:cs typeface="Arial"/>
            </a:endParaRPr>
          </a:p>
        </p:txBody>
      </p:sp>
      <p:pic>
        <p:nvPicPr>
          <p:cNvPr id="9" name="Picture 3" descr="Header-Border"/>
          <p:cNvPicPr>
            <a:picLocks noChangeAspect="1" noChangeArrowheads="1"/>
          </p:cNvPicPr>
          <p:nvPr/>
        </p:nvPicPr>
        <p:blipFill rotWithShape="1">
          <a:blip r:embed="rId3">
            <a:extLst>
              <a:ext uri="{28A0092B-C50C-407E-A947-70E740481C1C}">
                <a14:useLocalDpi xmlns:a14="http://schemas.microsoft.com/office/drawing/2010/main" val="0"/>
              </a:ext>
            </a:extLst>
          </a:blip>
          <a:srcRect l="75220" t="22715"/>
          <a:stretch/>
        </p:blipFill>
        <p:spPr bwMode="auto">
          <a:xfrm>
            <a:off x="6875410" y="0"/>
            <a:ext cx="2268590" cy="164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2487" y="5550716"/>
            <a:ext cx="756105" cy="843057"/>
          </a:xfrm>
          <a:prstGeom prst="rect">
            <a:avLst/>
          </a:prstGeom>
        </p:spPr>
      </p:pic>
    </p:spTree>
    <p:extLst>
      <p:ext uri="{BB962C8B-B14F-4D97-AF65-F5344CB8AC3E}">
        <p14:creationId xmlns:p14="http://schemas.microsoft.com/office/powerpoint/2010/main" val="1899280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C:\Users\Lefifi.T\AppData\Local\Microsoft\Windows\Temporary Internet Files\Content.Outlook\XAEMJRW7\Higher Education LOGO (6).jpg"/>
          <p:cNvPicPr/>
          <p:nvPr/>
        </p:nvPicPr>
        <p:blipFill rotWithShape="1">
          <a:blip r:embed="rId2" cstate="email">
            <a:extLst>
              <a:ext uri="{28A0092B-C50C-407E-A947-70E740481C1C}">
                <a14:useLocalDpi xmlns:a14="http://schemas.microsoft.com/office/drawing/2010/main"/>
              </a:ext>
            </a:extLst>
          </a:blip>
          <a:srcRect/>
          <a:stretch/>
        </p:blipFill>
        <p:spPr bwMode="auto">
          <a:xfrm>
            <a:off x="8209144" y="0"/>
            <a:ext cx="934856" cy="1057275"/>
          </a:xfrm>
          <a:prstGeom prst="rect">
            <a:avLst/>
          </a:prstGeom>
          <a:noFill/>
          <a:ln w="9525">
            <a:noFill/>
            <a:miter lim="800000"/>
            <a:headEnd/>
            <a:tailEnd/>
          </a:ln>
        </p:spPr>
      </p:pic>
      <p:sp>
        <p:nvSpPr>
          <p:cNvPr id="17" name="Content Placeholder 8"/>
          <p:cNvSpPr>
            <a:spLocks noGrp="1"/>
          </p:cNvSpPr>
          <p:nvPr>
            <p:ph idx="1"/>
          </p:nvPr>
        </p:nvSpPr>
        <p:spPr>
          <a:xfrm>
            <a:off x="367470" y="158552"/>
            <a:ext cx="8627294" cy="1174592"/>
          </a:xfrm>
        </p:spPr>
        <p:txBody>
          <a:bodyPr>
            <a:noAutofit/>
          </a:bodyPr>
          <a:lstStyle/>
          <a:p>
            <a:pPr marL="0" indent="0" algn="ctr">
              <a:spcBef>
                <a:spcPct val="0"/>
              </a:spcBef>
              <a:spcAft>
                <a:spcPts val="1200"/>
              </a:spcAft>
              <a:buNone/>
            </a:pPr>
            <a:r>
              <a:rPr lang="en-ZA" sz="3600" dirty="0">
                <a:solidFill>
                  <a:schemeClr val="tx1"/>
                </a:solidFill>
                <a:latin typeface="+mj-lt"/>
                <a:ea typeface="+mj-ea"/>
                <a:cs typeface="+mj-cs"/>
              </a:rPr>
              <a:t>Academic model and </a:t>
            </a:r>
            <a:r>
              <a:rPr lang="en-ZA" sz="3600">
                <a:solidFill>
                  <a:schemeClr val="tx1"/>
                </a:solidFill>
                <a:latin typeface="+mj-lt"/>
                <a:ea typeface="+mj-ea"/>
                <a:cs typeface="+mj-cs"/>
              </a:rPr>
              <a:t>Programme </a:t>
            </a:r>
            <a:r>
              <a:rPr lang="en-ZA" sz="3600" smtClean="0">
                <a:solidFill>
                  <a:schemeClr val="tx1"/>
                </a:solidFill>
                <a:latin typeface="+mj-lt"/>
                <a:ea typeface="+mj-ea"/>
                <a:cs typeface="+mj-cs"/>
              </a:rPr>
              <a:t>Qualification Mix </a:t>
            </a:r>
            <a:r>
              <a:rPr lang="en-ZA" sz="3600" dirty="0">
                <a:solidFill>
                  <a:schemeClr val="tx1"/>
                </a:solidFill>
                <a:latin typeface="+mj-lt"/>
                <a:ea typeface="+mj-ea"/>
                <a:cs typeface="+mj-cs"/>
              </a:rPr>
              <a:t>[</a:t>
            </a:r>
            <a:r>
              <a:rPr lang="en-ZA" sz="3600">
                <a:solidFill>
                  <a:schemeClr val="tx1"/>
                </a:solidFill>
                <a:latin typeface="+mj-lt"/>
                <a:ea typeface="+mj-ea"/>
                <a:cs typeface="+mj-cs"/>
              </a:rPr>
              <a:t>PQM</a:t>
            </a:r>
            <a:r>
              <a:rPr lang="en-ZA" sz="3600" smtClean="0">
                <a:solidFill>
                  <a:schemeClr val="tx1"/>
                </a:solidFill>
                <a:latin typeface="+mj-lt"/>
                <a:ea typeface="+mj-ea"/>
                <a:cs typeface="+mj-cs"/>
              </a:rPr>
              <a:t>]</a:t>
            </a:r>
            <a:endParaRPr lang="en-ZA" sz="3600" dirty="0" smtClean="0">
              <a:latin typeface="Arial" charset="0"/>
              <a:ea typeface="Arial" charset="0"/>
              <a:cs typeface="Arial" charset="0"/>
            </a:endParaRPr>
          </a:p>
        </p:txBody>
      </p:sp>
      <p:pic>
        <p:nvPicPr>
          <p:cNvPr id="7" name="Picture 6" descr="GEOFF FOOTER NEW tex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1936"/>
            <a:ext cx="9144000" cy="383961"/>
          </a:xfrm>
          <a:prstGeom prst="rect">
            <a:avLst/>
          </a:prstGeom>
        </p:spPr>
      </p:pic>
      <p:sp>
        <p:nvSpPr>
          <p:cNvPr id="8" name="TextBox 7"/>
          <p:cNvSpPr txBox="1"/>
          <p:nvPr/>
        </p:nvSpPr>
        <p:spPr>
          <a:xfrm>
            <a:off x="562669" y="6501936"/>
            <a:ext cx="8588375" cy="307777"/>
          </a:xfrm>
          <a:prstGeom prst="rect">
            <a:avLst/>
          </a:prstGeom>
          <a:noFill/>
        </p:spPr>
        <p:txBody>
          <a:bodyPr wrap="square" rtlCol="0">
            <a:spAutoFit/>
          </a:bodyPr>
          <a:lstStyle/>
          <a:p>
            <a:r>
              <a:rPr lang="en-US" sz="1400" b="1" dirty="0" err="1" smtClean="0">
                <a:solidFill>
                  <a:schemeClr val="bg1">
                    <a:lumMod val="85000"/>
                  </a:schemeClr>
                </a:solidFill>
                <a:latin typeface="Arial"/>
                <a:cs typeface="Arial"/>
              </a:rPr>
              <a:t>Sefako</a:t>
            </a:r>
            <a:r>
              <a:rPr lang="en-US" sz="1400" b="1" dirty="0" smtClean="0">
                <a:solidFill>
                  <a:schemeClr val="bg1">
                    <a:lumMod val="85000"/>
                  </a:schemeClr>
                </a:solidFill>
                <a:latin typeface="Arial"/>
                <a:cs typeface="Arial"/>
              </a:rPr>
              <a:t> </a:t>
            </a:r>
            <a:r>
              <a:rPr lang="en-US" sz="1400" b="1" dirty="0" err="1" smtClean="0">
                <a:solidFill>
                  <a:schemeClr val="bg1">
                    <a:lumMod val="85000"/>
                  </a:schemeClr>
                </a:solidFill>
                <a:latin typeface="Arial"/>
                <a:cs typeface="Arial"/>
              </a:rPr>
              <a:t>Makgatho</a:t>
            </a:r>
            <a:r>
              <a:rPr lang="en-US" sz="1400" b="1" dirty="0" smtClean="0">
                <a:solidFill>
                  <a:schemeClr val="bg1">
                    <a:lumMod val="85000"/>
                  </a:schemeClr>
                </a:solidFill>
                <a:latin typeface="Arial"/>
                <a:cs typeface="Arial"/>
              </a:rPr>
              <a:t> Health Sciences University </a:t>
            </a:r>
            <a:r>
              <a:rPr lang="en-US" sz="1400" b="1" dirty="0">
                <a:solidFill>
                  <a:schemeClr val="bg1">
                    <a:lumMod val="85000"/>
                  </a:schemeClr>
                </a:solidFill>
                <a:latin typeface="Arial"/>
                <a:cs typeface="Arial"/>
              </a:rPr>
              <a:t>i</a:t>
            </a:r>
            <a:r>
              <a:rPr lang="en-US" sz="1400" b="1" dirty="0" smtClean="0">
                <a:solidFill>
                  <a:schemeClr val="bg1">
                    <a:lumMod val="85000"/>
                  </a:schemeClr>
                </a:solidFill>
                <a:latin typeface="Arial"/>
                <a:cs typeface="Arial"/>
              </a:rPr>
              <a:t>ncorporating the </a:t>
            </a:r>
            <a:r>
              <a:rPr lang="en-US" sz="1400" b="1" err="1" smtClean="0">
                <a:solidFill>
                  <a:schemeClr val="bg1">
                    <a:lumMod val="85000"/>
                  </a:schemeClr>
                </a:solidFill>
                <a:latin typeface="Arial"/>
                <a:cs typeface="Arial"/>
              </a:rPr>
              <a:t>Medunsa</a:t>
            </a:r>
            <a:r>
              <a:rPr lang="en-US" sz="1400" b="1" smtClean="0">
                <a:solidFill>
                  <a:schemeClr val="bg1">
                    <a:lumMod val="85000"/>
                  </a:schemeClr>
                </a:solidFill>
                <a:latin typeface="Arial"/>
                <a:cs typeface="Arial"/>
              </a:rPr>
              <a:t> campus</a:t>
            </a:r>
            <a:endParaRPr lang="en-US" dirty="0"/>
          </a:p>
        </p:txBody>
      </p:sp>
      <p:sp>
        <p:nvSpPr>
          <p:cNvPr id="3" name="TextBox 2"/>
          <p:cNvSpPr txBox="1"/>
          <p:nvPr/>
        </p:nvSpPr>
        <p:spPr>
          <a:xfrm>
            <a:off x="495804" y="1429062"/>
            <a:ext cx="7832799" cy="461665"/>
          </a:xfrm>
          <a:prstGeom prst="rect">
            <a:avLst/>
          </a:prstGeom>
          <a:noFill/>
        </p:spPr>
        <p:txBody>
          <a:bodyPr wrap="square" rtlCol="0">
            <a:spAutoFit/>
          </a:bodyPr>
          <a:lstStyle/>
          <a:p>
            <a:r>
              <a:rPr lang="en-US" sz="2400" dirty="0" smtClean="0">
                <a:solidFill>
                  <a:srgbClr val="000000"/>
                </a:solidFill>
                <a:cs typeface="Arial"/>
              </a:rPr>
              <a:t>The following programmes should continue to be </a:t>
            </a:r>
            <a:r>
              <a:rPr lang="en-US" sz="2400" smtClean="0">
                <a:solidFill>
                  <a:srgbClr val="000000"/>
                </a:solidFill>
                <a:cs typeface="Arial"/>
              </a:rPr>
              <a:t>offered:</a:t>
            </a:r>
            <a:endParaRPr lang="en-US" sz="2400" dirty="0" smtClean="0">
              <a:solidFill>
                <a:srgbClr val="000000"/>
              </a:solidFill>
              <a:cs typeface="Arial"/>
            </a:endParaRPr>
          </a:p>
        </p:txBody>
      </p:sp>
      <p:sp>
        <p:nvSpPr>
          <p:cNvPr id="9" name="TextBox 8"/>
          <p:cNvSpPr txBox="1"/>
          <p:nvPr/>
        </p:nvSpPr>
        <p:spPr>
          <a:xfrm>
            <a:off x="580033" y="6001777"/>
            <a:ext cx="6192688" cy="369332"/>
          </a:xfrm>
          <a:prstGeom prst="rect">
            <a:avLst/>
          </a:prstGeom>
          <a:noFill/>
        </p:spPr>
        <p:txBody>
          <a:bodyPr wrap="square" rtlCol="0">
            <a:spAutoFit/>
          </a:bodyPr>
          <a:lstStyle/>
          <a:p>
            <a:r>
              <a:rPr lang="en-US" b="1" dirty="0" smtClean="0">
                <a:latin typeface="Arial"/>
                <a:cs typeface="Arial"/>
              </a:rPr>
              <a:t>Recommendation 1 – extend, expand and diversify</a:t>
            </a:r>
            <a:endParaRPr lang="en-US" b="1" dirty="0">
              <a:latin typeface="Arial"/>
              <a:cs typeface="Aria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216" y="5559262"/>
            <a:ext cx="756105" cy="843057"/>
          </a:xfrm>
          <a:prstGeom prst="rect">
            <a:avLst/>
          </a:prstGeom>
        </p:spPr>
      </p:pic>
      <p:sp>
        <p:nvSpPr>
          <p:cNvPr id="12" name="TextBox 11"/>
          <p:cNvSpPr txBox="1"/>
          <p:nvPr/>
        </p:nvSpPr>
        <p:spPr>
          <a:xfrm>
            <a:off x="4572000" y="2102105"/>
            <a:ext cx="3618446" cy="3508653"/>
          </a:xfrm>
          <a:prstGeom prst="rect">
            <a:avLst/>
          </a:prstGeom>
          <a:noFill/>
        </p:spPr>
        <p:txBody>
          <a:bodyPr wrap="square" rtlCol="0">
            <a:spAutoFit/>
          </a:bodyPr>
          <a:lstStyle/>
          <a:p>
            <a:pPr marL="285750" indent="-285750">
              <a:spcBef>
                <a:spcPts val="600"/>
              </a:spcBef>
              <a:buClr>
                <a:srgbClr val="F36D2F"/>
              </a:buClr>
              <a:buFont typeface="Arial"/>
              <a:buChar char="•"/>
            </a:pPr>
            <a:r>
              <a:rPr lang="en-ZA" sz="2400" smtClean="0">
                <a:solidFill>
                  <a:srgbClr val="000000"/>
                </a:solidFill>
                <a:cs typeface="Arial"/>
              </a:rPr>
              <a:t>Dietetics</a:t>
            </a:r>
            <a:endParaRPr lang="en-ZA" sz="2400" dirty="0" smtClean="0">
              <a:solidFill>
                <a:srgbClr val="000000"/>
              </a:solidFill>
              <a:cs typeface="Arial"/>
            </a:endParaRPr>
          </a:p>
          <a:p>
            <a:pPr marL="285750" indent="-285750">
              <a:spcBef>
                <a:spcPts val="600"/>
              </a:spcBef>
              <a:buClr>
                <a:srgbClr val="F36D2F"/>
              </a:buClr>
              <a:buFont typeface="Arial"/>
              <a:buChar char="•"/>
            </a:pPr>
            <a:r>
              <a:rPr lang="en-ZA" sz="2400" dirty="0">
                <a:solidFill>
                  <a:srgbClr val="000000"/>
                </a:solidFill>
                <a:cs typeface="Arial"/>
              </a:rPr>
              <a:t>S</a:t>
            </a:r>
            <a:r>
              <a:rPr lang="en-ZA" sz="2400" dirty="0" smtClean="0">
                <a:solidFill>
                  <a:srgbClr val="000000"/>
                </a:solidFill>
                <a:cs typeface="Arial"/>
              </a:rPr>
              <a:t>peech </a:t>
            </a:r>
            <a:r>
              <a:rPr lang="en-ZA" sz="2400" dirty="0">
                <a:solidFill>
                  <a:srgbClr val="000000"/>
                </a:solidFill>
                <a:cs typeface="Arial"/>
              </a:rPr>
              <a:t>and language </a:t>
            </a:r>
            <a:r>
              <a:rPr lang="en-ZA" sz="2400" dirty="0" smtClean="0">
                <a:solidFill>
                  <a:srgbClr val="000000"/>
                </a:solidFill>
                <a:cs typeface="Arial"/>
              </a:rPr>
              <a:t>pathology</a:t>
            </a:r>
            <a:endParaRPr lang="en-ZA" sz="2400" dirty="0">
              <a:solidFill>
                <a:srgbClr val="000000"/>
              </a:solidFill>
              <a:cs typeface="Arial"/>
            </a:endParaRPr>
          </a:p>
          <a:p>
            <a:pPr marL="285750" indent="-285750">
              <a:spcBef>
                <a:spcPts val="600"/>
              </a:spcBef>
              <a:buClr>
                <a:srgbClr val="F36D2F"/>
              </a:buClr>
              <a:buFont typeface="Arial"/>
              <a:buChar char="•"/>
            </a:pPr>
            <a:r>
              <a:rPr lang="en-ZA" sz="2400" dirty="0" smtClean="0">
                <a:solidFill>
                  <a:srgbClr val="000000"/>
                </a:solidFill>
                <a:cs typeface="Arial"/>
              </a:rPr>
              <a:t>Audiology</a:t>
            </a:r>
          </a:p>
          <a:p>
            <a:pPr marL="285750" indent="-285750">
              <a:spcBef>
                <a:spcPts val="600"/>
              </a:spcBef>
              <a:buClr>
                <a:srgbClr val="F36D2F"/>
              </a:buClr>
              <a:buFont typeface="Arial"/>
              <a:buChar char="•"/>
            </a:pPr>
            <a:r>
              <a:rPr lang="en-ZA" sz="2400" dirty="0" smtClean="0">
                <a:solidFill>
                  <a:srgbClr val="000000"/>
                </a:solidFill>
                <a:cs typeface="Arial"/>
              </a:rPr>
              <a:t>Psychology</a:t>
            </a:r>
          </a:p>
          <a:p>
            <a:pPr marL="285750" indent="-285750">
              <a:spcBef>
                <a:spcPts val="600"/>
              </a:spcBef>
              <a:buClr>
                <a:srgbClr val="F36D2F"/>
              </a:buClr>
              <a:buFont typeface="Arial"/>
              <a:buChar char="•"/>
            </a:pPr>
            <a:r>
              <a:rPr lang="en-ZA" sz="2400" dirty="0">
                <a:solidFill>
                  <a:srgbClr val="000000"/>
                </a:solidFill>
                <a:cs typeface="Arial"/>
              </a:rPr>
              <a:t>P</a:t>
            </a:r>
            <a:r>
              <a:rPr lang="en-ZA" sz="2400" dirty="0" smtClean="0">
                <a:solidFill>
                  <a:srgbClr val="000000"/>
                </a:solidFill>
                <a:cs typeface="Arial"/>
              </a:rPr>
              <a:t>ublic Health</a:t>
            </a:r>
          </a:p>
          <a:p>
            <a:pPr marL="285750" indent="-285750">
              <a:spcBef>
                <a:spcPts val="600"/>
              </a:spcBef>
              <a:buClr>
                <a:srgbClr val="F36D2F"/>
              </a:buClr>
              <a:buFont typeface="Arial"/>
              <a:buChar char="•"/>
            </a:pPr>
            <a:r>
              <a:rPr lang="en-ZA" sz="2400" dirty="0" smtClean="0">
                <a:solidFill>
                  <a:srgbClr val="000000"/>
                </a:solidFill>
                <a:cs typeface="Arial"/>
              </a:rPr>
              <a:t>Environmental Health</a:t>
            </a:r>
          </a:p>
          <a:p>
            <a:pPr marL="285750" indent="-285750">
              <a:spcBef>
                <a:spcPts val="600"/>
              </a:spcBef>
              <a:buClr>
                <a:srgbClr val="F36D2F"/>
              </a:buClr>
              <a:buFont typeface="Arial"/>
              <a:buChar char="•"/>
            </a:pPr>
            <a:r>
              <a:rPr lang="en-ZA" sz="2400" dirty="0">
                <a:solidFill>
                  <a:srgbClr val="000000"/>
                </a:solidFill>
                <a:cs typeface="Arial"/>
              </a:rPr>
              <a:t>B</a:t>
            </a:r>
            <a:r>
              <a:rPr lang="en-ZA" sz="2400" dirty="0" smtClean="0">
                <a:solidFill>
                  <a:srgbClr val="000000"/>
                </a:solidFill>
                <a:cs typeface="Arial"/>
              </a:rPr>
              <a:t>asic sciences</a:t>
            </a:r>
            <a:endParaRPr lang="en-US" sz="2400" dirty="0" smtClean="0">
              <a:solidFill>
                <a:srgbClr val="000000"/>
              </a:solidFill>
              <a:cs typeface="Arial"/>
            </a:endParaRPr>
          </a:p>
        </p:txBody>
      </p:sp>
      <p:sp>
        <p:nvSpPr>
          <p:cNvPr id="13" name="TextBox 12"/>
          <p:cNvSpPr txBox="1"/>
          <p:nvPr/>
        </p:nvSpPr>
        <p:spPr>
          <a:xfrm>
            <a:off x="585933" y="2102105"/>
            <a:ext cx="3045542" cy="3508653"/>
          </a:xfrm>
          <a:prstGeom prst="rect">
            <a:avLst/>
          </a:prstGeom>
          <a:noFill/>
        </p:spPr>
        <p:txBody>
          <a:bodyPr wrap="square" rtlCol="0">
            <a:spAutoFit/>
          </a:bodyPr>
          <a:lstStyle/>
          <a:p>
            <a:pPr marL="285750" indent="-285750">
              <a:spcBef>
                <a:spcPts val="600"/>
              </a:spcBef>
              <a:buClr>
                <a:srgbClr val="F36D2F"/>
              </a:buClr>
              <a:buFont typeface="Arial"/>
              <a:buChar char="•"/>
            </a:pPr>
            <a:r>
              <a:rPr lang="en-ZA" sz="2400" smtClean="0">
                <a:solidFill>
                  <a:srgbClr val="000000"/>
                </a:solidFill>
                <a:cs typeface="Arial"/>
              </a:rPr>
              <a:t>Medicine</a:t>
            </a:r>
            <a:endParaRPr lang="en-ZA" sz="2400" dirty="0">
              <a:solidFill>
                <a:srgbClr val="000000"/>
              </a:solidFill>
              <a:cs typeface="Arial"/>
            </a:endParaRPr>
          </a:p>
          <a:p>
            <a:pPr marL="285750" indent="-285750">
              <a:spcBef>
                <a:spcPts val="600"/>
              </a:spcBef>
              <a:buClr>
                <a:srgbClr val="F36D2F"/>
              </a:buClr>
              <a:buFont typeface="Arial"/>
              <a:buChar char="•"/>
            </a:pPr>
            <a:r>
              <a:rPr lang="en-ZA" sz="2400" dirty="0" smtClean="0">
                <a:solidFill>
                  <a:srgbClr val="000000"/>
                </a:solidFill>
                <a:cs typeface="Arial"/>
              </a:rPr>
              <a:t>Dentistry</a:t>
            </a:r>
            <a:endParaRPr lang="en-ZA" sz="2400" dirty="0">
              <a:solidFill>
                <a:srgbClr val="000000"/>
              </a:solidFill>
              <a:cs typeface="Arial"/>
            </a:endParaRPr>
          </a:p>
          <a:p>
            <a:pPr marL="285750" indent="-285750">
              <a:spcBef>
                <a:spcPts val="600"/>
              </a:spcBef>
              <a:buClr>
                <a:srgbClr val="F36D2F"/>
              </a:buClr>
              <a:buFont typeface="Arial"/>
              <a:buChar char="•"/>
            </a:pPr>
            <a:r>
              <a:rPr lang="en-ZA" sz="2400" dirty="0" smtClean="0">
                <a:solidFill>
                  <a:srgbClr val="000000"/>
                </a:solidFill>
                <a:cs typeface="Arial"/>
              </a:rPr>
              <a:t>Nursing</a:t>
            </a:r>
            <a:endParaRPr lang="en-ZA" sz="2400" dirty="0">
              <a:solidFill>
                <a:srgbClr val="000000"/>
              </a:solidFill>
              <a:cs typeface="Arial"/>
            </a:endParaRPr>
          </a:p>
          <a:p>
            <a:pPr marL="285750" indent="-285750">
              <a:spcBef>
                <a:spcPts val="600"/>
              </a:spcBef>
              <a:buClr>
                <a:srgbClr val="F36D2F"/>
              </a:buClr>
              <a:buFont typeface="Arial"/>
              <a:buChar char="•"/>
            </a:pPr>
            <a:r>
              <a:rPr lang="en-ZA" sz="2400" dirty="0" smtClean="0">
                <a:solidFill>
                  <a:srgbClr val="000000"/>
                </a:solidFill>
                <a:cs typeface="Arial"/>
              </a:rPr>
              <a:t>Pharmacy</a:t>
            </a:r>
            <a:endParaRPr lang="en-ZA" sz="2400" dirty="0">
              <a:solidFill>
                <a:srgbClr val="000000"/>
              </a:solidFill>
              <a:cs typeface="Arial"/>
            </a:endParaRPr>
          </a:p>
          <a:p>
            <a:pPr marL="285750" indent="-285750">
              <a:spcBef>
                <a:spcPts val="600"/>
              </a:spcBef>
              <a:buClr>
                <a:srgbClr val="F36D2F"/>
              </a:buClr>
              <a:buFont typeface="Arial"/>
              <a:buChar char="•"/>
            </a:pPr>
            <a:r>
              <a:rPr lang="en-ZA" sz="2400" dirty="0" smtClean="0">
                <a:solidFill>
                  <a:srgbClr val="000000"/>
                </a:solidFill>
                <a:cs typeface="Arial"/>
              </a:rPr>
              <a:t>Occupational therapy</a:t>
            </a:r>
          </a:p>
          <a:p>
            <a:pPr marL="285750" indent="-285750">
              <a:spcBef>
                <a:spcPts val="600"/>
              </a:spcBef>
              <a:buClr>
                <a:srgbClr val="F36D2F"/>
              </a:buClr>
              <a:buFont typeface="Arial"/>
              <a:buChar char="•"/>
            </a:pPr>
            <a:r>
              <a:rPr lang="en-ZA" sz="2400" dirty="0" smtClean="0">
                <a:solidFill>
                  <a:srgbClr val="000000"/>
                </a:solidFill>
                <a:cs typeface="Arial"/>
              </a:rPr>
              <a:t>Physiotherapy</a:t>
            </a:r>
          </a:p>
          <a:p>
            <a:pPr marL="285750" indent="-285750">
              <a:spcBef>
                <a:spcPts val="600"/>
              </a:spcBef>
              <a:buClr>
                <a:srgbClr val="F36D2F"/>
              </a:buClr>
              <a:buFont typeface="Arial"/>
              <a:buChar char="•"/>
            </a:pPr>
            <a:r>
              <a:rPr lang="en-ZA" sz="2400" smtClean="0">
                <a:solidFill>
                  <a:srgbClr val="000000"/>
                </a:solidFill>
                <a:cs typeface="Arial"/>
              </a:rPr>
              <a:t>Radiography</a:t>
            </a:r>
            <a:endParaRPr lang="en-ZA" sz="2400" dirty="0" smtClean="0">
              <a:solidFill>
                <a:srgbClr val="000000"/>
              </a:solidFill>
              <a:cs typeface="Arial"/>
            </a:endParaRPr>
          </a:p>
        </p:txBody>
      </p:sp>
    </p:spTree>
    <p:extLst>
      <p:ext uri="{BB962C8B-B14F-4D97-AF65-F5344CB8AC3E}">
        <p14:creationId xmlns:p14="http://schemas.microsoft.com/office/powerpoint/2010/main" val="1765933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C:\Users\Lefifi.T\AppData\Local\Microsoft\Windows\Temporary Internet Files\Content.Outlook\XAEMJRW7\Higher Education LOGO (6).jpg"/>
          <p:cNvPicPr/>
          <p:nvPr/>
        </p:nvPicPr>
        <p:blipFill rotWithShape="1">
          <a:blip r:embed="rId2" cstate="email">
            <a:extLst>
              <a:ext uri="{28A0092B-C50C-407E-A947-70E740481C1C}">
                <a14:useLocalDpi xmlns:a14="http://schemas.microsoft.com/office/drawing/2010/main"/>
              </a:ext>
            </a:extLst>
          </a:blip>
          <a:srcRect/>
          <a:stretch/>
        </p:blipFill>
        <p:spPr bwMode="auto">
          <a:xfrm>
            <a:off x="8209144" y="0"/>
            <a:ext cx="934856" cy="1057275"/>
          </a:xfrm>
          <a:prstGeom prst="rect">
            <a:avLst/>
          </a:prstGeom>
          <a:noFill/>
          <a:ln w="9525">
            <a:noFill/>
            <a:miter lim="800000"/>
            <a:headEnd/>
            <a:tailEnd/>
          </a:ln>
        </p:spPr>
      </p:pic>
      <p:sp>
        <p:nvSpPr>
          <p:cNvPr id="17" name="Content Placeholder 8"/>
          <p:cNvSpPr>
            <a:spLocks noGrp="1"/>
          </p:cNvSpPr>
          <p:nvPr>
            <p:ph idx="1"/>
          </p:nvPr>
        </p:nvSpPr>
        <p:spPr>
          <a:xfrm>
            <a:off x="424642" y="64548"/>
            <a:ext cx="7787868" cy="1140409"/>
          </a:xfrm>
        </p:spPr>
        <p:txBody>
          <a:bodyPr>
            <a:normAutofit lnSpcReduction="10000"/>
          </a:bodyPr>
          <a:lstStyle/>
          <a:p>
            <a:pPr marL="0" indent="0" algn="ctr">
              <a:spcBef>
                <a:spcPct val="0"/>
              </a:spcBef>
              <a:spcAft>
                <a:spcPts val="1200"/>
              </a:spcAft>
              <a:buNone/>
            </a:pPr>
            <a:r>
              <a:rPr lang="en-ZA" sz="3600" dirty="0">
                <a:solidFill>
                  <a:schemeClr val="tx1"/>
                </a:solidFill>
                <a:latin typeface="+mj-lt"/>
                <a:ea typeface="+mj-ea"/>
                <a:cs typeface="+mj-cs"/>
              </a:rPr>
              <a:t>Academic model and Programme Qualification Mix [</a:t>
            </a:r>
            <a:r>
              <a:rPr lang="en-ZA" sz="3600">
                <a:solidFill>
                  <a:schemeClr val="tx1"/>
                </a:solidFill>
                <a:latin typeface="+mj-lt"/>
                <a:ea typeface="+mj-ea"/>
                <a:cs typeface="+mj-cs"/>
              </a:rPr>
              <a:t>PQM</a:t>
            </a:r>
            <a:r>
              <a:rPr lang="en-ZA" sz="3600" smtClean="0">
                <a:solidFill>
                  <a:schemeClr val="tx1"/>
                </a:solidFill>
                <a:latin typeface="+mj-lt"/>
                <a:ea typeface="+mj-ea"/>
                <a:cs typeface="+mj-cs"/>
              </a:rPr>
              <a:t>]</a:t>
            </a:r>
            <a:endParaRPr lang="en-ZA" sz="2100" dirty="0" smtClean="0">
              <a:latin typeface="Arial" charset="0"/>
              <a:ea typeface="Arial" charset="0"/>
              <a:cs typeface="Arial" charset="0"/>
            </a:endParaRPr>
          </a:p>
        </p:txBody>
      </p:sp>
      <p:pic>
        <p:nvPicPr>
          <p:cNvPr id="7" name="Picture 6" descr="GEOFF FOOTER NEW tex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1936"/>
            <a:ext cx="9144000" cy="383961"/>
          </a:xfrm>
          <a:prstGeom prst="rect">
            <a:avLst/>
          </a:prstGeom>
        </p:spPr>
      </p:pic>
      <p:sp>
        <p:nvSpPr>
          <p:cNvPr id="8" name="TextBox 7"/>
          <p:cNvSpPr txBox="1"/>
          <p:nvPr/>
        </p:nvSpPr>
        <p:spPr>
          <a:xfrm>
            <a:off x="562669" y="6501936"/>
            <a:ext cx="8588375" cy="307777"/>
          </a:xfrm>
          <a:prstGeom prst="rect">
            <a:avLst/>
          </a:prstGeom>
          <a:noFill/>
        </p:spPr>
        <p:txBody>
          <a:bodyPr wrap="square" rtlCol="0">
            <a:spAutoFit/>
          </a:bodyPr>
          <a:lstStyle/>
          <a:p>
            <a:r>
              <a:rPr lang="en-US" sz="1400" b="1" dirty="0" err="1" smtClean="0">
                <a:solidFill>
                  <a:schemeClr val="bg1">
                    <a:lumMod val="85000"/>
                  </a:schemeClr>
                </a:solidFill>
                <a:latin typeface="Arial"/>
                <a:cs typeface="Arial"/>
              </a:rPr>
              <a:t>Sefako</a:t>
            </a:r>
            <a:r>
              <a:rPr lang="en-US" sz="1400" b="1" dirty="0" smtClean="0">
                <a:solidFill>
                  <a:schemeClr val="bg1">
                    <a:lumMod val="85000"/>
                  </a:schemeClr>
                </a:solidFill>
                <a:latin typeface="Arial"/>
                <a:cs typeface="Arial"/>
              </a:rPr>
              <a:t> </a:t>
            </a:r>
            <a:r>
              <a:rPr lang="en-US" sz="1400" b="1" dirty="0" err="1" smtClean="0">
                <a:solidFill>
                  <a:schemeClr val="bg1">
                    <a:lumMod val="85000"/>
                  </a:schemeClr>
                </a:solidFill>
                <a:latin typeface="Arial"/>
                <a:cs typeface="Arial"/>
              </a:rPr>
              <a:t>Makgatho</a:t>
            </a:r>
            <a:r>
              <a:rPr lang="en-US" sz="1400" b="1" dirty="0" smtClean="0">
                <a:solidFill>
                  <a:schemeClr val="bg1">
                    <a:lumMod val="85000"/>
                  </a:schemeClr>
                </a:solidFill>
                <a:latin typeface="Arial"/>
                <a:cs typeface="Arial"/>
              </a:rPr>
              <a:t> Health Sciences University </a:t>
            </a:r>
            <a:r>
              <a:rPr lang="en-US" sz="1400" b="1" dirty="0">
                <a:solidFill>
                  <a:schemeClr val="bg1">
                    <a:lumMod val="85000"/>
                  </a:schemeClr>
                </a:solidFill>
                <a:latin typeface="Arial"/>
                <a:cs typeface="Arial"/>
              </a:rPr>
              <a:t>i</a:t>
            </a:r>
            <a:r>
              <a:rPr lang="en-US" sz="1400" b="1" dirty="0" smtClean="0">
                <a:solidFill>
                  <a:schemeClr val="bg1">
                    <a:lumMod val="85000"/>
                  </a:schemeClr>
                </a:solidFill>
                <a:latin typeface="Arial"/>
                <a:cs typeface="Arial"/>
              </a:rPr>
              <a:t>ncorporating the </a:t>
            </a:r>
            <a:r>
              <a:rPr lang="en-US" sz="1400" b="1" err="1" smtClean="0">
                <a:solidFill>
                  <a:schemeClr val="bg1">
                    <a:lumMod val="85000"/>
                  </a:schemeClr>
                </a:solidFill>
                <a:latin typeface="Arial"/>
                <a:cs typeface="Arial"/>
              </a:rPr>
              <a:t>Medunsa</a:t>
            </a:r>
            <a:r>
              <a:rPr lang="en-US" sz="1400" b="1" smtClean="0">
                <a:solidFill>
                  <a:schemeClr val="bg1">
                    <a:lumMod val="85000"/>
                  </a:schemeClr>
                </a:solidFill>
                <a:latin typeface="Arial"/>
                <a:cs typeface="Arial"/>
              </a:rPr>
              <a:t> campus</a:t>
            </a:r>
            <a:endParaRPr lang="en-US" dirty="0"/>
          </a:p>
        </p:txBody>
      </p:sp>
      <p:sp>
        <p:nvSpPr>
          <p:cNvPr id="3" name="TextBox 2"/>
          <p:cNvSpPr txBox="1"/>
          <p:nvPr/>
        </p:nvSpPr>
        <p:spPr>
          <a:xfrm>
            <a:off x="580405" y="1054291"/>
            <a:ext cx="8240068" cy="4924425"/>
          </a:xfrm>
          <a:prstGeom prst="rect">
            <a:avLst/>
          </a:prstGeom>
          <a:noFill/>
        </p:spPr>
        <p:txBody>
          <a:bodyPr wrap="square" rtlCol="0">
            <a:spAutoFit/>
          </a:bodyPr>
          <a:lstStyle/>
          <a:p>
            <a:r>
              <a:rPr lang="en-US" dirty="0" smtClean="0">
                <a:solidFill>
                  <a:srgbClr val="000000"/>
                </a:solidFill>
                <a:cs typeface="Arial"/>
              </a:rPr>
              <a:t>The following programmes are recommended as new offerings:</a:t>
            </a:r>
          </a:p>
          <a:p>
            <a:endParaRPr lang="en-US" sz="800" dirty="0" smtClean="0">
              <a:solidFill>
                <a:srgbClr val="000000"/>
              </a:solidFill>
              <a:cs typeface="Arial"/>
            </a:endParaRPr>
          </a:p>
          <a:p>
            <a:pPr marL="285750" indent="-285750">
              <a:buClr>
                <a:srgbClr val="F36D2F"/>
              </a:buClr>
              <a:buFont typeface="Arial"/>
              <a:buChar char="•"/>
            </a:pPr>
            <a:r>
              <a:rPr lang="en-ZA" dirty="0" smtClean="0">
                <a:solidFill>
                  <a:srgbClr val="000000"/>
                </a:solidFill>
                <a:cs typeface="Arial"/>
              </a:rPr>
              <a:t>Biomedical Technology, </a:t>
            </a:r>
          </a:p>
          <a:p>
            <a:pPr marL="285750" indent="-285750">
              <a:buClr>
                <a:srgbClr val="F36D2F"/>
              </a:buClr>
              <a:buFont typeface="Arial"/>
              <a:buChar char="•"/>
            </a:pPr>
            <a:r>
              <a:rPr lang="en-ZA" dirty="0" smtClean="0">
                <a:solidFill>
                  <a:srgbClr val="000000"/>
                </a:solidFill>
                <a:cs typeface="Arial"/>
              </a:rPr>
              <a:t>Biomedical Engineering, Clinical Technology – engineering</a:t>
            </a:r>
          </a:p>
          <a:p>
            <a:pPr marL="285750" indent="-285750">
              <a:buClr>
                <a:srgbClr val="F36D2F"/>
              </a:buClr>
              <a:buFont typeface="Arial"/>
              <a:buChar char="•"/>
            </a:pPr>
            <a:r>
              <a:rPr lang="en-ZA" dirty="0" smtClean="0">
                <a:solidFill>
                  <a:srgbClr val="000000"/>
                </a:solidFill>
                <a:cs typeface="Arial"/>
              </a:rPr>
              <a:t>Health Administration and law</a:t>
            </a:r>
          </a:p>
          <a:p>
            <a:pPr marL="285750" indent="-285750">
              <a:buClr>
                <a:srgbClr val="F36D2F"/>
              </a:buClr>
              <a:buFont typeface="Arial"/>
              <a:buChar char="•"/>
            </a:pPr>
            <a:r>
              <a:rPr lang="en-ZA" dirty="0" smtClean="0">
                <a:solidFill>
                  <a:srgbClr val="000000"/>
                </a:solidFill>
                <a:cs typeface="Arial"/>
              </a:rPr>
              <a:t>240 diploma in Pharmacy, Post graduate diploma in Pharmacy</a:t>
            </a:r>
            <a:endParaRPr lang="en-ZA" dirty="0">
              <a:solidFill>
                <a:srgbClr val="000000"/>
              </a:solidFill>
              <a:cs typeface="Arial"/>
            </a:endParaRPr>
          </a:p>
          <a:p>
            <a:pPr marL="285750" indent="-285750">
              <a:buClr>
                <a:srgbClr val="F36D2F"/>
              </a:buClr>
              <a:buFont typeface="Arial"/>
              <a:buChar char="•"/>
            </a:pPr>
            <a:r>
              <a:rPr lang="en-ZA" dirty="0" smtClean="0">
                <a:solidFill>
                  <a:srgbClr val="000000"/>
                </a:solidFill>
                <a:cs typeface="Arial"/>
              </a:rPr>
              <a:t>Medical Informatics / information technology</a:t>
            </a:r>
            <a:endParaRPr lang="en-ZA" dirty="0">
              <a:solidFill>
                <a:srgbClr val="000000"/>
              </a:solidFill>
              <a:cs typeface="Arial"/>
            </a:endParaRPr>
          </a:p>
          <a:p>
            <a:pPr marL="285750" indent="-285750">
              <a:buClr>
                <a:srgbClr val="F36D2F"/>
              </a:buClr>
              <a:buFont typeface="Arial"/>
              <a:buChar char="•"/>
            </a:pPr>
            <a:r>
              <a:rPr lang="en-ZA" dirty="0" smtClean="0">
                <a:solidFill>
                  <a:srgbClr val="000000"/>
                </a:solidFill>
                <a:cs typeface="Arial"/>
              </a:rPr>
              <a:t>Emergency Medical Care / Services</a:t>
            </a:r>
          </a:p>
          <a:p>
            <a:pPr marL="285750" indent="-285750">
              <a:buClr>
                <a:srgbClr val="F36D2F"/>
              </a:buClr>
              <a:buFont typeface="Arial"/>
              <a:buChar char="•"/>
            </a:pPr>
            <a:r>
              <a:rPr lang="en-ZA" dirty="0" smtClean="0">
                <a:solidFill>
                  <a:srgbClr val="000000"/>
                </a:solidFill>
                <a:cs typeface="Arial"/>
              </a:rPr>
              <a:t>Optometry / audiology</a:t>
            </a:r>
          </a:p>
          <a:p>
            <a:pPr marL="285750" indent="-285750">
              <a:buClr>
                <a:srgbClr val="F36D2F"/>
              </a:buClr>
              <a:buFont typeface="Arial"/>
              <a:buChar char="•"/>
            </a:pPr>
            <a:r>
              <a:rPr lang="en-ZA" dirty="0" smtClean="0">
                <a:solidFill>
                  <a:srgbClr val="000000"/>
                </a:solidFill>
                <a:cs typeface="Arial"/>
              </a:rPr>
              <a:t>Sports Science / Exercise science and sports medicine</a:t>
            </a:r>
          </a:p>
          <a:p>
            <a:pPr marL="285750" indent="-285750">
              <a:buClr>
                <a:srgbClr val="F36D2F"/>
              </a:buClr>
              <a:buFont typeface="Arial"/>
              <a:buChar char="•"/>
            </a:pPr>
            <a:r>
              <a:rPr lang="en-ZA" dirty="0" smtClean="0">
                <a:solidFill>
                  <a:srgbClr val="000000"/>
                </a:solidFill>
                <a:cs typeface="Arial"/>
              </a:rPr>
              <a:t>Prosthetics and Orthotics</a:t>
            </a:r>
          </a:p>
          <a:p>
            <a:pPr marL="285750" indent="-285750">
              <a:buClr>
                <a:srgbClr val="F36D2F"/>
              </a:buClr>
              <a:buFont typeface="Arial"/>
              <a:buChar char="•"/>
            </a:pPr>
            <a:r>
              <a:rPr lang="en-ZA" dirty="0" smtClean="0">
                <a:solidFill>
                  <a:srgbClr val="000000"/>
                </a:solidFill>
                <a:cs typeface="Arial"/>
              </a:rPr>
              <a:t>Rehabilitation</a:t>
            </a:r>
          </a:p>
          <a:p>
            <a:pPr marL="285750" indent="-285750">
              <a:buClr>
                <a:srgbClr val="F36D2F"/>
              </a:buClr>
              <a:buFont typeface="Arial"/>
              <a:buChar char="•"/>
            </a:pPr>
            <a:r>
              <a:rPr lang="en-ZA" dirty="0" smtClean="0">
                <a:solidFill>
                  <a:srgbClr val="000000"/>
                </a:solidFill>
                <a:cs typeface="Arial"/>
              </a:rPr>
              <a:t>Health Promotion /primary health care /  food safety / nutrition </a:t>
            </a:r>
          </a:p>
          <a:p>
            <a:pPr marL="285750" indent="-285750">
              <a:buClr>
                <a:srgbClr val="F36D2F"/>
              </a:buClr>
              <a:buFont typeface="Arial"/>
              <a:buChar char="•"/>
            </a:pPr>
            <a:r>
              <a:rPr lang="en-ZA" dirty="0" smtClean="0">
                <a:solidFill>
                  <a:srgbClr val="000000"/>
                </a:solidFill>
                <a:cs typeface="Arial"/>
              </a:rPr>
              <a:t>Mental Health </a:t>
            </a:r>
          </a:p>
          <a:p>
            <a:pPr marL="285750" indent="-285750">
              <a:buClr>
                <a:srgbClr val="F36D2F"/>
              </a:buClr>
              <a:buFont typeface="Arial"/>
              <a:buChar char="•"/>
            </a:pPr>
            <a:r>
              <a:rPr lang="en-ZA" dirty="0" smtClean="0">
                <a:solidFill>
                  <a:srgbClr val="000000"/>
                </a:solidFill>
                <a:cs typeface="Arial"/>
              </a:rPr>
              <a:t>Gerontology</a:t>
            </a:r>
            <a:endParaRPr lang="en-ZA" dirty="0">
              <a:solidFill>
                <a:srgbClr val="000000"/>
              </a:solidFill>
              <a:cs typeface="Arial"/>
            </a:endParaRPr>
          </a:p>
          <a:p>
            <a:pPr marL="285750" indent="-285750">
              <a:buClr>
                <a:srgbClr val="F36D2F"/>
              </a:buClr>
              <a:buFont typeface="Arial"/>
              <a:buChar char="•"/>
            </a:pPr>
            <a:r>
              <a:rPr lang="en-ZA" dirty="0" smtClean="0">
                <a:solidFill>
                  <a:srgbClr val="000000"/>
                </a:solidFill>
                <a:cs typeface="Arial"/>
              </a:rPr>
              <a:t>Traditional, Complementary and Alternative Medicine (at an introductory level)</a:t>
            </a:r>
          </a:p>
          <a:p>
            <a:pPr marL="285750" indent="-285750">
              <a:buClr>
                <a:srgbClr val="F36D2F"/>
              </a:buClr>
              <a:buFont typeface="Arial"/>
              <a:buChar char="•"/>
            </a:pPr>
            <a:r>
              <a:rPr lang="en-ZA" b="1" dirty="0" smtClean="0">
                <a:solidFill>
                  <a:srgbClr val="000000"/>
                </a:solidFill>
                <a:cs typeface="Arial"/>
              </a:rPr>
              <a:t>National Health Insurance and standards for health care</a:t>
            </a:r>
          </a:p>
          <a:p>
            <a:pPr marL="285750" indent="-285750">
              <a:buClr>
                <a:srgbClr val="F36D2F"/>
              </a:buClr>
              <a:buFont typeface="Arial"/>
              <a:buChar char="•"/>
            </a:pPr>
            <a:r>
              <a:rPr lang="en-ZA" b="1" i="1" smtClean="0">
                <a:solidFill>
                  <a:srgbClr val="000000"/>
                </a:solidFill>
                <a:cs typeface="Arial"/>
              </a:rPr>
              <a:t>Veterinary Science</a:t>
            </a:r>
            <a:endParaRPr lang="en-ZA" dirty="0" smtClean="0">
              <a:solidFill>
                <a:srgbClr val="000000"/>
              </a:solidFill>
              <a:cs typeface="Arial"/>
            </a:endParaRPr>
          </a:p>
        </p:txBody>
      </p:sp>
      <p:sp>
        <p:nvSpPr>
          <p:cNvPr id="4" name="TextBox 3"/>
          <p:cNvSpPr txBox="1"/>
          <p:nvPr/>
        </p:nvSpPr>
        <p:spPr>
          <a:xfrm>
            <a:off x="451966" y="5871026"/>
            <a:ext cx="8240068" cy="646331"/>
          </a:xfrm>
          <a:prstGeom prst="rect">
            <a:avLst/>
          </a:prstGeom>
          <a:noFill/>
        </p:spPr>
        <p:txBody>
          <a:bodyPr wrap="square" rtlCol="0">
            <a:spAutoFit/>
          </a:bodyPr>
          <a:lstStyle/>
          <a:p>
            <a:r>
              <a:rPr lang="en-US" b="1" dirty="0" smtClean="0">
                <a:latin typeface="Arial"/>
                <a:cs typeface="Arial"/>
              </a:rPr>
              <a:t>Recommendation</a:t>
            </a:r>
            <a:r>
              <a:rPr lang="en-US" dirty="0" smtClean="0">
                <a:latin typeface="Arial"/>
                <a:cs typeface="Arial"/>
              </a:rPr>
              <a:t> </a:t>
            </a:r>
            <a:r>
              <a:rPr lang="en-US" b="1" dirty="0" smtClean="0">
                <a:latin typeface="Arial"/>
                <a:cs typeface="Arial"/>
              </a:rPr>
              <a:t>2, 3, 4  – include new types such as certificates, advance diplomas in new fields of study </a:t>
            </a:r>
            <a:r>
              <a:rPr lang="en-US" b="1" dirty="0" err="1" smtClean="0">
                <a:latin typeface="Arial"/>
                <a:cs typeface="Arial"/>
              </a:rPr>
              <a:t>eg</a:t>
            </a:r>
            <a:r>
              <a:rPr lang="en-US" b="1" dirty="0" smtClean="0">
                <a:latin typeface="Arial"/>
                <a:cs typeface="Arial"/>
              </a:rPr>
              <a:t>: engineering, homeopathy.</a:t>
            </a:r>
            <a:endParaRPr lang="en-US" b="1" dirty="0">
              <a:latin typeface="Arial"/>
              <a:cs typeface="Aria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216" y="5559262"/>
            <a:ext cx="756105" cy="843057"/>
          </a:xfrm>
          <a:prstGeom prst="rect">
            <a:avLst/>
          </a:prstGeom>
        </p:spPr>
      </p:pic>
    </p:spTree>
    <p:extLst>
      <p:ext uri="{BB962C8B-B14F-4D97-AF65-F5344CB8AC3E}">
        <p14:creationId xmlns:p14="http://schemas.microsoft.com/office/powerpoint/2010/main" val="277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efako">
      <a:dk1>
        <a:srgbClr val="263B8A"/>
      </a:dk1>
      <a:lt1>
        <a:sysClr val="window" lastClr="FFFFFF"/>
      </a:lt1>
      <a:dk2>
        <a:srgbClr val="F36D2F"/>
      </a:dk2>
      <a:lt2>
        <a:srgbClr val="EEECE1"/>
      </a:lt2>
      <a:accent1>
        <a:srgbClr val="0A146C"/>
      </a:accent1>
      <a:accent2>
        <a:srgbClr val="29AAE3"/>
      </a:accent2>
      <a:accent3>
        <a:srgbClr val="A6C05D"/>
      </a:accent3>
      <a:accent4>
        <a:srgbClr val="DFE9C7"/>
      </a:accent4>
      <a:accent5>
        <a:srgbClr val="0065B3"/>
      </a:accent5>
      <a:accent6>
        <a:srgbClr val="C3D694"/>
      </a:accent6>
      <a:hlink>
        <a:srgbClr val="E36C09"/>
      </a:hlink>
      <a:folHlink>
        <a:srgbClr val="FBD5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1653</Words>
  <Application>Microsoft Office PowerPoint</Application>
  <PresentationFormat>On-screen Show (4:3)</PresentationFormat>
  <Paragraphs>275</Paragraphs>
  <Slides>33</Slides>
  <Notes>21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Consultative meeting between the Staff, Union and SRC of the University of Limpopo and the Interim Council of Sefako Makgatho Health Science University</vt:lpstr>
      <vt:lpstr>The Name: Sefako Makgatho</vt:lpstr>
      <vt:lpstr>How he is remembered</vt:lpstr>
      <vt:lpstr>Terms of Reference of the  Interim Council (IC)</vt:lpstr>
      <vt:lpstr>Terms of reference for the IC, cont</vt:lpstr>
      <vt:lpstr>Terms of references for the IC, cont</vt:lpstr>
      <vt:lpstr>Academic model </vt:lpstr>
      <vt:lpstr>PowerPoint Presentation</vt:lpstr>
      <vt:lpstr>PowerPoint Presentation</vt:lpstr>
      <vt:lpstr>Progress</vt:lpstr>
      <vt:lpstr>Progress</vt:lpstr>
      <vt:lpstr>Progress</vt:lpstr>
      <vt:lpstr>PowerPoint Presentation</vt:lpstr>
      <vt:lpstr>Sefako Makgatho Health Science University BRAND  </vt:lpstr>
      <vt:lpstr>Proposed University Motto </vt:lpstr>
      <vt:lpstr>PowerPoint Presentation</vt:lpstr>
      <vt:lpstr>Proposed Colours and Palette</vt:lpstr>
      <vt:lpstr>Proposed Vision &amp; Mission</vt:lpstr>
      <vt:lpstr>Proposed Values</vt:lpstr>
      <vt:lpstr>Type face or typography</vt:lpstr>
      <vt:lpstr>Imagery</vt:lpstr>
      <vt:lpstr>Language</vt:lpstr>
      <vt:lpstr>Contact Details</vt:lpstr>
      <vt:lpstr>PowerPoint Presentation</vt:lpstr>
      <vt:lpstr> Looking ahead</vt:lpstr>
      <vt:lpstr>Governance and Management</vt:lpstr>
      <vt:lpstr>Academic Planning, Quality Assuarance and Research</vt:lpstr>
      <vt:lpstr>Human Resources</vt:lpstr>
      <vt:lpstr>Financial Management</vt:lpstr>
      <vt:lpstr>ICT</vt:lpstr>
      <vt:lpstr>Properties, Buildings and Services</vt:lpstr>
      <vt:lpstr>Application and Registration of students</vt:lpstr>
      <vt:lpstr>Comments,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Marise Taljaard</dc:creator>
  <cp:lastModifiedBy>Olive Shisana</cp:lastModifiedBy>
  <cp:revision>58</cp:revision>
  <cp:lastPrinted>2014-06-11T09:15:03Z</cp:lastPrinted>
  <dcterms:created xsi:type="dcterms:W3CDTF">2014-06-10T10:35:08Z</dcterms:created>
  <dcterms:modified xsi:type="dcterms:W3CDTF">2014-07-01T13:17:14Z</dcterms:modified>
</cp:coreProperties>
</file>